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71" r:id="rId2"/>
    <p:sldId id="422" r:id="rId3"/>
    <p:sldId id="423" r:id="rId4"/>
    <p:sldId id="425" r:id="rId5"/>
    <p:sldId id="439" r:id="rId6"/>
    <p:sldId id="452" r:id="rId7"/>
    <p:sldId id="453" r:id="rId8"/>
    <p:sldId id="454" r:id="rId9"/>
    <p:sldId id="455" r:id="rId10"/>
    <p:sldId id="456" r:id="rId11"/>
    <p:sldId id="457" r:id="rId12"/>
    <p:sldId id="458" r:id="rId13"/>
    <p:sldId id="459" r:id="rId14"/>
    <p:sldId id="460" r:id="rId15"/>
    <p:sldId id="427" r:id="rId16"/>
    <p:sldId id="428" r:id="rId17"/>
    <p:sldId id="445" r:id="rId18"/>
    <p:sldId id="446" r:id="rId19"/>
    <p:sldId id="440" r:id="rId20"/>
    <p:sldId id="443" r:id="rId21"/>
    <p:sldId id="444" r:id="rId22"/>
    <p:sldId id="429" r:id="rId23"/>
    <p:sldId id="441" r:id="rId24"/>
    <p:sldId id="434" r:id="rId25"/>
    <p:sldId id="435" r:id="rId26"/>
    <p:sldId id="436" r:id="rId27"/>
    <p:sldId id="438" r:id="rId28"/>
    <p:sldId id="450" r:id="rId29"/>
    <p:sldId id="448" r:id="rId30"/>
    <p:sldId id="372" r:id="rId31"/>
    <p:sldId id="396" r:id="rId32"/>
    <p:sldId id="397" r:id="rId33"/>
    <p:sldId id="395" r:id="rId34"/>
    <p:sldId id="399" r:id="rId35"/>
    <p:sldId id="413" r:id="rId36"/>
    <p:sldId id="400" r:id="rId37"/>
    <p:sldId id="414" r:id="rId38"/>
    <p:sldId id="405" r:id="rId39"/>
    <p:sldId id="407" r:id="rId40"/>
    <p:sldId id="408" r:id="rId41"/>
    <p:sldId id="409" r:id="rId42"/>
    <p:sldId id="411" r:id="rId43"/>
    <p:sldId id="412" r:id="rId4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54CF565C-4A2B-4058-9D51-FC0D36B66802}">
          <p14:sldIdLst>
            <p14:sldId id="371"/>
            <p14:sldId id="442"/>
            <p14:sldId id="422"/>
            <p14:sldId id="423"/>
            <p14:sldId id="425"/>
            <p14:sldId id="439"/>
            <p14:sldId id="427"/>
            <p14:sldId id="428"/>
            <p14:sldId id="445"/>
            <p14:sldId id="446"/>
            <p14:sldId id="440"/>
            <p14:sldId id="443"/>
            <p14:sldId id="444"/>
            <p14:sldId id="429"/>
            <p14:sldId id="441"/>
            <p14:sldId id="434"/>
            <p14:sldId id="435"/>
            <p14:sldId id="436"/>
            <p14:sldId id="438"/>
            <p14:sldId id="450"/>
            <p14:sldId id="448"/>
            <p14:sldId id="447"/>
            <p14:sldId id="387"/>
            <p14:sldId id="372"/>
            <p14:sldId id="396"/>
            <p14:sldId id="397"/>
            <p14:sldId id="395"/>
            <p14:sldId id="398"/>
            <p14:sldId id="399"/>
            <p14:sldId id="413"/>
            <p14:sldId id="400"/>
            <p14:sldId id="414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417"/>
            <p14:sldId id="401"/>
            <p14:sldId id="377"/>
            <p14:sldId id="379"/>
            <p14:sldId id="419"/>
            <p14:sldId id="42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CC"/>
    <a:srgbClr val="643200"/>
    <a:srgbClr val="006600"/>
    <a:srgbClr val="000066"/>
    <a:srgbClr val="008000"/>
    <a:srgbClr val="CC3300"/>
    <a:srgbClr val="663300"/>
    <a:srgbClr val="66FF99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8566" autoAdjust="0"/>
  </p:normalViewPr>
  <p:slideViewPr>
    <p:cSldViewPr>
      <p:cViewPr>
        <p:scale>
          <a:sx n="70" d="100"/>
          <a:sy n="70" d="100"/>
        </p:scale>
        <p:origin x="-1140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339D8-22F0-475C-B334-1F0744A43D93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02CC5-C223-443D-8E3C-43EEF07449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84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E3EC3-E9A6-4745-96A2-3B207558CE44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072DB-288D-41CF-9840-06B017A0D6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1487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072DB-288D-41CF-9840-06B017A0D6A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5271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B2971B-DBBA-4661-9990-88AFC3E58DA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FAAC8-A4A2-4806-B6D1-1B3C582C857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072DB-288D-41CF-9840-06B017A0D6A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7515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Input is typically sorted, output is output exactly as is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All inputs with the </a:t>
            </a:r>
            <a:r>
              <a:rPr lang="en-US" dirty="0" smtClean="0">
                <a:solidFill>
                  <a:srgbClr val="003300"/>
                </a:solidFill>
              </a:rPr>
              <a:t>same key </a:t>
            </a:r>
            <a:r>
              <a:rPr lang="en-US" i="1" dirty="0" smtClean="0"/>
              <a:t>must</a:t>
            </a:r>
            <a:r>
              <a:rPr lang="en-US" dirty="0" smtClean="0"/>
              <a:t> go to the same reducer!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072DB-288D-41CF-9840-06B017A0D6A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464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6600"/>
                </a:solidFill>
              </a:rPr>
              <a:t>Master scheduling policy:</a:t>
            </a:r>
          </a:p>
          <a:p>
            <a:pPr lvl="1"/>
            <a:r>
              <a:rPr lang="en-US" dirty="0" smtClean="0"/>
              <a:t>Asks GFS for locations of replicas of input file blocks</a:t>
            </a:r>
          </a:p>
          <a:p>
            <a:pPr lvl="1"/>
            <a:r>
              <a:rPr lang="en-US" dirty="0" smtClean="0"/>
              <a:t>Map tasks scheduled so GFS input block replica are on same machine or same rack</a:t>
            </a:r>
          </a:p>
          <a:p>
            <a:r>
              <a:rPr lang="en-US" dirty="0" smtClean="0"/>
              <a:t>Effect: Thousands of machines </a:t>
            </a:r>
            <a:r>
              <a:rPr lang="en-US" dirty="0" smtClean="0">
                <a:solidFill>
                  <a:srgbClr val="7030A0"/>
                </a:solidFill>
              </a:rPr>
              <a:t>read input at local disk speed</a:t>
            </a:r>
          </a:p>
          <a:p>
            <a:pPr lvl="1"/>
            <a:r>
              <a:rPr lang="en-US" dirty="0" smtClean="0"/>
              <a:t>Eliminate network bottleneck!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072DB-288D-41CF-9840-06B017A0D6A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61181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072DB-288D-41CF-9840-06B017A0D6A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39079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Effect: Dramatically shortens job completion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072DB-288D-41CF-9840-06B017A0D6A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21288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072DB-288D-41CF-9840-06B017A0D6A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40729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Symposium on Operating Systems Principles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072DB-288D-41CF-9840-06B017A0D6A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6883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GFS/HDFS</a:t>
            </a:r>
            <a:r>
              <a:rPr lang="en-US" baseline="0" dirty="0" smtClean="0"/>
              <a:t> is built on the lessons of the past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0000"/>
                </a:solidFill>
              </a:rPr>
              <a:t>Different</a:t>
            </a:r>
            <a:r>
              <a:rPr lang="en-US" dirty="0" smtClean="0"/>
              <a:t> characteristic than </a:t>
            </a:r>
            <a:r>
              <a:rPr lang="en-US" dirty="0" smtClean="0">
                <a:solidFill>
                  <a:srgbClr val="663300"/>
                </a:solidFill>
              </a:rPr>
              <a:t>transactional</a:t>
            </a:r>
            <a:r>
              <a:rPr lang="en-US" dirty="0" smtClean="0"/>
              <a:t> or the “customer order” data : “</a:t>
            </a:r>
            <a:r>
              <a:rPr lang="en-US" dirty="0" smtClean="0">
                <a:solidFill>
                  <a:srgbClr val="0000FF"/>
                </a:solidFill>
              </a:rPr>
              <a:t>write once read many (WORM)</a:t>
            </a:r>
            <a:r>
              <a:rPr lang="en-US" dirty="0" smtClean="0"/>
              <a:t>”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072DB-288D-41CF-9840-06B017A0D6A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3121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072DB-288D-41CF-9840-06B017A0D6A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63869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GFS</a:t>
            </a:r>
            <a:r>
              <a:rPr lang="en-US" baseline="0" dirty="0" smtClean="0"/>
              <a:t> does not need to support any application , e.g. oracle</a:t>
            </a:r>
          </a:p>
          <a:p>
            <a:r>
              <a:rPr lang="en-US" baseline="0" dirty="0" smtClean="0"/>
              <a:t>Has standard read , write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072DB-288D-41CF-9840-06B017A0D6A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97426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1- Who has the lease for</a:t>
            </a:r>
            <a:r>
              <a:rPr lang="en-US" baseline="0" dirty="0" smtClean="0"/>
              <a:t> this chunk of the data</a:t>
            </a:r>
          </a:p>
          <a:p>
            <a:r>
              <a:rPr lang="en-US" baseline="0" dirty="0" smtClean="0"/>
              <a:t>2- After getting the information from master: Client pushes the data in a pipeline fashion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072DB-288D-41CF-9840-06B017A0D6A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74313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Recent creations used as a proxy for load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072DB-288D-41CF-9840-06B017A0D6A2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202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7006A8-7692-4540-A6B6-C5CA86FDC44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F745AF-6259-4A4F-A02C-0D565D58467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5A8693-F8C4-45B9-9D86-733BBD86F91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CD3AD4-06FD-4C76-A130-A068D9614C5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2B0C15-8513-4725-A06D-184B751E5E7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962BDD-6D7C-46E6-A5AA-F86DB9A551B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6A335B-BCB9-4CB1-8284-11B6588F618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0496-1CF9-408E-B326-6CCA99B851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1587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B.Ramamurthy &amp; K.Madurai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CCSCNE 2009 Palttsburg, April 24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0496-1CF9-408E-B326-6CCA99B851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9533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B.Ramamurthy &amp; K.Madurai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CCSCNE 2009 Palttsburg, April 24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0496-1CF9-408E-B326-6CCA99B851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1150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30000"/>
              </a:lnSpc>
              <a:spcBef>
                <a:spcPts val="1800"/>
              </a:spcBef>
              <a:spcAft>
                <a:spcPts val="600"/>
              </a:spcAft>
              <a:defRPr/>
            </a:lvl1pPr>
            <a:lvl2pPr>
              <a:lnSpc>
                <a:spcPct val="120000"/>
              </a:lnSpc>
              <a:spcBef>
                <a:spcPts val="900"/>
              </a:spcBef>
              <a:spcAft>
                <a:spcPts val="400"/>
              </a:spcAft>
              <a:defRPr/>
            </a:lvl2pPr>
            <a:lvl3pPr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defRPr/>
            </a:lvl3pPr>
            <a:lvl4pPr>
              <a:lnSpc>
                <a:spcPct val="110000"/>
              </a:lnSpc>
              <a:spcBef>
                <a:spcPts val="400"/>
              </a:spcBef>
              <a:spcAft>
                <a:spcPts val="100"/>
              </a:spcAft>
              <a:defRPr/>
            </a:lvl4pPr>
            <a:lvl5pPr>
              <a:lnSpc>
                <a:spcPct val="13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0496-1CF9-408E-B326-6CCA99B851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013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0496-1CF9-408E-B326-6CCA99B851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60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B.Ramamurthy &amp; K.Madurai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CCSCNE 2009 Palttsburg, April 24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0496-1CF9-408E-B326-6CCA99B851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216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B.Ramamurthy &amp; K.Madurai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CCSCNE 2009 Palttsburg, April 24 2009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0496-1CF9-408E-B326-6CCA99B851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8689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B.Ramamurthy &amp; K.Madurai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CCSCNE 2009 Palttsburg, April 24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0496-1CF9-408E-B326-6CCA99B851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4783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B.Ramamurthy &amp; K.Madurai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CCSCNE 2009 Palttsburg, April 24 2009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0496-1CF9-408E-B326-6CCA99B851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9865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B.Ramamurthy &amp; K.Madurai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CCSCNE 2009 Palttsburg, April 24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0496-1CF9-408E-B326-6CCA99B851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8218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B.Ramamurthy &amp; K.Madurai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CCSCNE 2009 Palttsburg, April 24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0496-1CF9-408E-B326-6CCA99B851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8612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70496-1CF9-408E-B326-6CCA99B851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135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hadoop.apache.org/core/docs/current/mapred_tutorial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adoop.apache.org/core/docs/current/mapred_tutorial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7200" b="1" dirty="0" smtClean="0">
                <a:solidFill>
                  <a:srgbClr val="0000FF"/>
                </a:solidFill>
              </a:rPr>
              <a:t>MapReduce</a:t>
            </a:r>
            <a:endParaRPr lang="en-US" sz="7200" b="1" dirty="0">
              <a:solidFill>
                <a:srgbClr val="0000FF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B.Ramamurthy &amp; K.Madurai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0496-1CF9-408E-B326-6CCA99B8516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592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609600" y="1524000"/>
            <a:ext cx="8248650" cy="5105400"/>
            <a:chOff x="609600" y="762000"/>
            <a:chExt cx="8248650" cy="5105400"/>
          </a:xfrm>
        </p:grpSpPr>
        <p:sp>
          <p:nvSpPr>
            <p:cNvPr id="13316" name="AutoShape 4"/>
            <p:cNvSpPr>
              <a:spLocks noChangeArrowheads="1"/>
            </p:cNvSpPr>
            <p:nvPr/>
          </p:nvSpPr>
          <p:spPr bwMode="auto">
            <a:xfrm>
              <a:off x="609600" y="762000"/>
              <a:ext cx="1371600" cy="5105400"/>
            </a:xfrm>
            <a:prstGeom prst="cube">
              <a:avLst>
                <a:gd name="adj" fmla="val 25000"/>
              </a:avLst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Calibri" pitchFamily="34" charset="0"/>
                  <a:cs typeface="+mn-cs"/>
                </a:rPr>
                <a:t>Cat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Calibri" pitchFamily="34" charset="0"/>
                  <a:cs typeface="+mn-cs"/>
                </a:rPr>
                <a:t>Bat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Calibri" pitchFamily="34" charset="0"/>
                  <a:cs typeface="+mn-cs"/>
                </a:rPr>
                <a:t>Dog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Calibri" pitchFamily="34" charset="0"/>
                  <a:cs typeface="+mn-cs"/>
                </a:rPr>
                <a:t>Other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Calibri" pitchFamily="34" charset="0"/>
                  <a:cs typeface="+mn-cs"/>
                </a:rPr>
                <a:t>Words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Calibri" pitchFamily="34" charset="0"/>
                  <a:cs typeface="+mn-cs"/>
                </a:rPr>
                <a:t>(size: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>
                  <a:latin typeface="Calibri" pitchFamily="34" charset="0"/>
                  <a:cs typeface="+mn-cs"/>
                </a:rPr>
                <a:t>TByte</a:t>
              </a:r>
              <a:r>
                <a:rPr lang="en-US" dirty="0">
                  <a:latin typeface="Calibri" pitchFamily="34" charset="0"/>
                  <a:cs typeface="+mn-cs"/>
                </a:rPr>
                <a:t>)</a:t>
              </a:r>
            </a:p>
          </p:txBody>
        </p:sp>
        <p:sp>
          <p:nvSpPr>
            <p:cNvPr id="34824" name="AutoShape 5"/>
            <p:cNvSpPr>
              <a:spLocks noChangeArrowheads="1"/>
            </p:cNvSpPr>
            <p:nvPr/>
          </p:nvSpPr>
          <p:spPr bwMode="auto">
            <a:xfrm>
              <a:off x="3657600" y="1143000"/>
              <a:ext cx="1143000" cy="609600"/>
            </a:xfrm>
            <a:prstGeom prst="roundRect">
              <a:avLst>
                <a:gd name="adj" fmla="val 16667"/>
              </a:avLst>
            </a:prstGeom>
            <a:solidFill>
              <a:srgbClr val="FC80D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</a:rPr>
                <a:t>map</a:t>
              </a:r>
            </a:p>
          </p:txBody>
        </p:sp>
        <p:sp>
          <p:nvSpPr>
            <p:cNvPr id="34825" name="AutoShape 6"/>
            <p:cNvSpPr>
              <a:spLocks noChangeArrowheads="1"/>
            </p:cNvSpPr>
            <p:nvPr/>
          </p:nvSpPr>
          <p:spPr bwMode="auto">
            <a:xfrm>
              <a:off x="3657600" y="4114800"/>
              <a:ext cx="1143000" cy="609600"/>
            </a:xfrm>
            <a:prstGeom prst="roundRect">
              <a:avLst>
                <a:gd name="adj" fmla="val 16667"/>
              </a:avLst>
            </a:prstGeom>
            <a:solidFill>
              <a:srgbClr val="FC80D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</a:rPr>
                <a:t>map</a:t>
              </a:r>
            </a:p>
          </p:txBody>
        </p:sp>
        <p:sp>
          <p:nvSpPr>
            <p:cNvPr id="34826" name="AutoShape 7"/>
            <p:cNvSpPr>
              <a:spLocks noChangeArrowheads="1"/>
            </p:cNvSpPr>
            <p:nvPr/>
          </p:nvSpPr>
          <p:spPr bwMode="auto">
            <a:xfrm>
              <a:off x="3657600" y="3124200"/>
              <a:ext cx="1143000" cy="609600"/>
            </a:xfrm>
            <a:prstGeom prst="roundRect">
              <a:avLst>
                <a:gd name="adj" fmla="val 16667"/>
              </a:avLst>
            </a:prstGeom>
            <a:solidFill>
              <a:srgbClr val="FC80D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</a:rPr>
                <a:t>map</a:t>
              </a:r>
            </a:p>
          </p:txBody>
        </p:sp>
        <p:sp>
          <p:nvSpPr>
            <p:cNvPr id="34827" name="AutoShape 8"/>
            <p:cNvSpPr>
              <a:spLocks noChangeArrowheads="1"/>
            </p:cNvSpPr>
            <p:nvPr/>
          </p:nvSpPr>
          <p:spPr bwMode="auto">
            <a:xfrm>
              <a:off x="3657600" y="2057400"/>
              <a:ext cx="1143000" cy="609600"/>
            </a:xfrm>
            <a:prstGeom prst="roundRect">
              <a:avLst>
                <a:gd name="adj" fmla="val 16667"/>
              </a:avLst>
            </a:prstGeom>
            <a:solidFill>
              <a:srgbClr val="FC80D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</a:rPr>
                <a:t>map</a:t>
              </a:r>
            </a:p>
          </p:txBody>
        </p:sp>
        <p:sp>
          <p:nvSpPr>
            <p:cNvPr id="34828" name="AutoShape 9"/>
            <p:cNvSpPr>
              <a:spLocks noChangeArrowheads="1"/>
            </p:cNvSpPr>
            <p:nvPr/>
          </p:nvSpPr>
          <p:spPr bwMode="auto">
            <a:xfrm>
              <a:off x="2362200" y="1295400"/>
              <a:ext cx="914400" cy="5334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</a:rPr>
                <a:t>split</a:t>
              </a:r>
            </a:p>
          </p:txBody>
        </p:sp>
        <p:sp>
          <p:nvSpPr>
            <p:cNvPr id="34829" name="AutoShape 10"/>
            <p:cNvSpPr>
              <a:spLocks noChangeArrowheads="1"/>
            </p:cNvSpPr>
            <p:nvPr/>
          </p:nvSpPr>
          <p:spPr bwMode="auto">
            <a:xfrm>
              <a:off x="2362200" y="2133600"/>
              <a:ext cx="914400" cy="5334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</a:rPr>
                <a:t>split</a:t>
              </a:r>
            </a:p>
          </p:txBody>
        </p:sp>
        <p:sp>
          <p:nvSpPr>
            <p:cNvPr id="34830" name="AutoShape 11"/>
            <p:cNvSpPr>
              <a:spLocks noChangeArrowheads="1"/>
            </p:cNvSpPr>
            <p:nvPr/>
          </p:nvSpPr>
          <p:spPr bwMode="auto">
            <a:xfrm>
              <a:off x="2362200" y="3200400"/>
              <a:ext cx="914400" cy="5334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</a:rPr>
                <a:t>split</a:t>
              </a:r>
            </a:p>
          </p:txBody>
        </p:sp>
        <p:sp>
          <p:nvSpPr>
            <p:cNvPr id="34831" name="AutoShape 12"/>
            <p:cNvSpPr>
              <a:spLocks noChangeArrowheads="1"/>
            </p:cNvSpPr>
            <p:nvPr/>
          </p:nvSpPr>
          <p:spPr bwMode="auto">
            <a:xfrm>
              <a:off x="2362200" y="4191000"/>
              <a:ext cx="914400" cy="5334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</a:rPr>
                <a:t>split</a:t>
              </a:r>
            </a:p>
          </p:txBody>
        </p:sp>
        <p:sp>
          <p:nvSpPr>
            <p:cNvPr id="34832" name="Line 13"/>
            <p:cNvSpPr>
              <a:spLocks noChangeShapeType="1"/>
            </p:cNvSpPr>
            <p:nvPr/>
          </p:nvSpPr>
          <p:spPr bwMode="auto">
            <a:xfrm>
              <a:off x="1981200" y="16764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3" name="Line 14"/>
            <p:cNvSpPr>
              <a:spLocks noChangeShapeType="1"/>
            </p:cNvSpPr>
            <p:nvPr/>
          </p:nvSpPr>
          <p:spPr bwMode="auto">
            <a:xfrm>
              <a:off x="1981200" y="24384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4" name="Line 15"/>
            <p:cNvSpPr>
              <a:spLocks noChangeShapeType="1"/>
            </p:cNvSpPr>
            <p:nvPr/>
          </p:nvSpPr>
          <p:spPr bwMode="auto">
            <a:xfrm>
              <a:off x="1981200" y="35814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5" name="Line 16"/>
            <p:cNvSpPr>
              <a:spLocks noChangeShapeType="1"/>
            </p:cNvSpPr>
            <p:nvPr/>
          </p:nvSpPr>
          <p:spPr bwMode="auto">
            <a:xfrm>
              <a:off x="1981200" y="45720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6" name="Line 17"/>
            <p:cNvSpPr>
              <a:spLocks noChangeShapeType="1"/>
            </p:cNvSpPr>
            <p:nvPr/>
          </p:nvSpPr>
          <p:spPr bwMode="auto">
            <a:xfrm>
              <a:off x="3276600" y="14478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7" name="Line 18"/>
            <p:cNvSpPr>
              <a:spLocks noChangeShapeType="1"/>
            </p:cNvSpPr>
            <p:nvPr/>
          </p:nvSpPr>
          <p:spPr bwMode="auto">
            <a:xfrm>
              <a:off x="3276600" y="24384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8" name="Line 19"/>
            <p:cNvSpPr>
              <a:spLocks noChangeShapeType="1"/>
            </p:cNvSpPr>
            <p:nvPr/>
          </p:nvSpPr>
          <p:spPr bwMode="auto">
            <a:xfrm>
              <a:off x="3276600" y="34290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9" name="Line 20"/>
            <p:cNvSpPr>
              <a:spLocks noChangeShapeType="1"/>
            </p:cNvSpPr>
            <p:nvPr/>
          </p:nvSpPr>
          <p:spPr bwMode="auto">
            <a:xfrm>
              <a:off x="3276600" y="44196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0" name="AutoShape 21"/>
            <p:cNvSpPr>
              <a:spLocks noChangeArrowheads="1"/>
            </p:cNvSpPr>
            <p:nvPr/>
          </p:nvSpPr>
          <p:spPr bwMode="auto">
            <a:xfrm rot="16200000" flipH="1">
              <a:off x="5467350" y="857250"/>
              <a:ext cx="609600" cy="11049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r>
                <a:rPr lang="en-US">
                  <a:latin typeface="Calibri" pitchFamily="34" charset="0"/>
                </a:rPr>
                <a:t>combine</a:t>
              </a:r>
            </a:p>
          </p:txBody>
        </p:sp>
        <p:sp>
          <p:nvSpPr>
            <p:cNvPr id="13334" name="AutoShape 22"/>
            <p:cNvSpPr>
              <a:spLocks noChangeArrowheads="1"/>
            </p:cNvSpPr>
            <p:nvPr/>
          </p:nvSpPr>
          <p:spPr bwMode="auto">
            <a:xfrm rot="16200000" flipH="1">
              <a:off x="5505450" y="1809750"/>
              <a:ext cx="609600" cy="1104900"/>
            </a:xfrm>
            <a:custGeom>
              <a:avLst/>
              <a:gdLst>
                <a:gd name="T0" fmla="*/ 15053735 w 21600"/>
                <a:gd name="T1" fmla="*/ 28259355 h 21600"/>
                <a:gd name="T2" fmla="*/ 8602134 w 21600"/>
                <a:gd name="T3" fmla="*/ 56518709 h 21600"/>
                <a:gd name="T4" fmla="*/ 2150533 w 21600"/>
                <a:gd name="T5" fmla="*/ 28259355 h 21600"/>
                <a:gd name="T6" fmla="*/ 860213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Calibri" pitchFamily="34" charset="0"/>
                  <a:cs typeface="+mn-cs"/>
                </a:rPr>
                <a:t>combine</a:t>
              </a:r>
            </a:p>
          </p:txBody>
        </p:sp>
        <p:sp>
          <p:nvSpPr>
            <p:cNvPr id="13335" name="AutoShape 23"/>
            <p:cNvSpPr>
              <a:spLocks noChangeArrowheads="1"/>
            </p:cNvSpPr>
            <p:nvPr/>
          </p:nvSpPr>
          <p:spPr bwMode="auto">
            <a:xfrm rot="16200000" flipH="1">
              <a:off x="5505450" y="2952750"/>
              <a:ext cx="609600" cy="1104900"/>
            </a:xfrm>
            <a:custGeom>
              <a:avLst/>
              <a:gdLst>
                <a:gd name="T0" fmla="*/ 15053735 w 21600"/>
                <a:gd name="T1" fmla="*/ 28259355 h 21600"/>
                <a:gd name="T2" fmla="*/ 8602134 w 21600"/>
                <a:gd name="T3" fmla="*/ 56518709 h 21600"/>
                <a:gd name="T4" fmla="*/ 2150533 w 21600"/>
                <a:gd name="T5" fmla="*/ 28259355 h 21600"/>
                <a:gd name="T6" fmla="*/ 860213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Calibri" pitchFamily="34" charset="0"/>
                  <a:cs typeface="+mn-cs"/>
                </a:rPr>
                <a:t>combine</a:t>
              </a:r>
            </a:p>
          </p:txBody>
        </p:sp>
        <p:cxnSp>
          <p:nvCxnSpPr>
            <p:cNvPr id="34843" name="AutoShape 26"/>
            <p:cNvCxnSpPr>
              <a:cxnSpLocks noChangeShapeType="1"/>
              <a:stCxn id="34827" idx="3"/>
              <a:endCxn id="34840" idx="3"/>
            </p:cNvCxnSpPr>
            <p:nvPr/>
          </p:nvCxnSpPr>
          <p:spPr bwMode="auto">
            <a:xfrm flipV="1">
              <a:off x="4800600" y="1409700"/>
              <a:ext cx="419100" cy="9525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4844" name="AutoShape 28"/>
            <p:cNvCxnSpPr>
              <a:cxnSpLocks noChangeShapeType="1"/>
              <a:stCxn id="34824" idx="3"/>
              <a:endCxn id="34840" idx="3"/>
            </p:cNvCxnSpPr>
            <p:nvPr/>
          </p:nvCxnSpPr>
          <p:spPr bwMode="auto">
            <a:xfrm flipV="1">
              <a:off x="4800600" y="1409700"/>
              <a:ext cx="419100" cy="381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4845" name="AutoShape 30"/>
            <p:cNvCxnSpPr>
              <a:cxnSpLocks noChangeShapeType="1"/>
              <a:stCxn id="34826" idx="3"/>
              <a:endCxn id="34840" idx="3"/>
            </p:cNvCxnSpPr>
            <p:nvPr/>
          </p:nvCxnSpPr>
          <p:spPr bwMode="auto">
            <a:xfrm flipV="1">
              <a:off x="4800600" y="1409700"/>
              <a:ext cx="419100" cy="2019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4846" name="AutoShape 31"/>
            <p:cNvCxnSpPr>
              <a:cxnSpLocks noChangeShapeType="1"/>
              <a:stCxn id="34825" idx="3"/>
              <a:endCxn id="34840" idx="3"/>
            </p:cNvCxnSpPr>
            <p:nvPr/>
          </p:nvCxnSpPr>
          <p:spPr bwMode="auto">
            <a:xfrm flipV="1">
              <a:off x="4800600" y="1409700"/>
              <a:ext cx="419100" cy="30099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4847" name="AutoShape 32"/>
            <p:cNvCxnSpPr>
              <a:cxnSpLocks noChangeShapeType="1"/>
              <a:stCxn id="34824" idx="3"/>
              <a:endCxn id="13334" idx="3"/>
            </p:cNvCxnSpPr>
            <p:nvPr/>
          </p:nvCxnSpPr>
          <p:spPr bwMode="auto">
            <a:xfrm>
              <a:off x="4800600" y="1447800"/>
              <a:ext cx="457200" cy="914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4848" name="AutoShape 33"/>
            <p:cNvCxnSpPr>
              <a:cxnSpLocks noChangeShapeType="1"/>
              <a:stCxn id="34824" idx="3"/>
              <a:endCxn id="13335" idx="3"/>
            </p:cNvCxnSpPr>
            <p:nvPr/>
          </p:nvCxnSpPr>
          <p:spPr bwMode="auto">
            <a:xfrm>
              <a:off x="4800600" y="1447800"/>
              <a:ext cx="457200" cy="2057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4849" name="AutoShape 35"/>
            <p:cNvCxnSpPr>
              <a:cxnSpLocks noChangeShapeType="1"/>
              <a:stCxn id="34827" idx="3"/>
              <a:endCxn id="13334" idx="3"/>
            </p:cNvCxnSpPr>
            <p:nvPr/>
          </p:nvCxnSpPr>
          <p:spPr bwMode="auto">
            <a:xfrm>
              <a:off x="4800600" y="2362200"/>
              <a:ext cx="4572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4850" name="AutoShape 36"/>
            <p:cNvCxnSpPr>
              <a:cxnSpLocks noChangeShapeType="1"/>
              <a:stCxn id="34827" idx="3"/>
              <a:endCxn id="13335" idx="3"/>
            </p:cNvCxnSpPr>
            <p:nvPr/>
          </p:nvCxnSpPr>
          <p:spPr bwMode="auto">
            <a:xfrm>
              <a:off x="4800600" y="2362200"/>
              <a:ext cx="457200" cy="1143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4851" name="AutoShape 37"/>
            <p:cNvCxnSpPr>
              <a:cxnSpLocks noChangeShapeType="1"/>
              <a:stCxn id="34825" idx="3"/>
              <a:endCxn id="13335" idx="3"/>
            </p:cNvCxnSpPr>
            <p:nvPr/>
          </p:nvCxnSpPr>
          <p:spPr bwMode="auto">
            <a:xfrm flipV="1">
              <a:off x="4800600" y="3505200"/>
              <a:ext cx="457200" cy="914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4852" name="AutoShape 38"/>
            <p:cNvCxnSpPr>
              <a:cxnSpLocks noChangeShapeType="1"/>
              <a:stCxn id="34826" idx="3"/>
              <a:endCxn id="13335" idx="3"/>
            </p:cNvCxnSpPr>
            <p:nvPr/>
          </p:nvCxnSpPr>
          <p:spPr bwMode="auto">
            <a:xfrm>
              <a:off x="4800600" y="3429000"/>
              <a:ext cx="457200" cy="76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4853" name="AutoShape 39"/>
            <p:cNvCxnSpPr>
              <a:cxnSpLocks noChangeShapeType="1"/>
              <a:stCxn id="34826" idx="3"/>
              <a:endCxn id="13334" idx="3"/>
            </p:cNvCxnSpPr>
            <p:nvPr/>
          </p:nvCxnSpPr>
          <p:spPr bwMode="auto">
            <a:xfrm flipV="1">
              <a:off x="4800600" y="2362200"/>
              <a:ext cx="457200" cy="1066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4854" name="AutoShape 40"/>
            <p:cNvCxnSpPr>
              <a:cxnSpLocks noChangeShapeType="1"/>
              <a:stCxn id="34825" idx="3"/>
              <a:endCxn id="13334" idx="3"/>
            </p:cNvCxnSpPr>
            <p:nvPr/>
          </p:nvCxnSpPr>
          <p:spPr bwMode="auto">
            <a:xfrm flipV="1">
              <a:off x="4800600" y="2362200"/>
              <a:ext cx="457200" cy="2057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4855" name="AutoShape 41"/>
            <p:cNvSpPr>
              <a:spLocks noChangeArrowheads="1"/>
            </p:cNvSpPr>
            <p:nvPr/>
          </p:nvSpPr>
          <p:spPr bwMode="auto">
            <a:xfrm rot="-5400000" flipH="1" flipV="1">
              <a:off x="6972300" y="800100"/>
              <a:ext cx="723900" cy="1409700"/>
            </a:xfrm>
            <a:prstGeom prst="pentagon">
              <a:avLst/>
            </a:prstGeom>
            <a:solidFill>
              <a:srgbClr val="EAF0A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r>
                <a:rPr lang="en-US">
                  <a:latin typeface="Calibri" pitchFamily="34" charset="0"/>
                </a:rPr>
                <a:t>reduce</a:t>
              </a:r>
            </a:p>
          </p:txBody>
        </p:sp>
        <p:sp>
          <p:nvSpPr>
            <p:cNvPr id="34856" name="AutoShape 42"/>
            <p:cNvSpPr>
              <a:spLocks noChangeArrowheads="1"/>
            </p:cNvSpPr>
            <p:nvPr/>
          </p:nvSpPr>
          <p:spPr bwMode="auto">
            <a:xfrm rot="-5400000" flipH="1" flipV="1">
              <a:off x="6972300" y="2857500"/>
              <a:ext cx="723900" cy="1409700"/>
            </a:xfrm>
            <a:prstGeom prst="pentagon">
              <a:avLst/>
            </a:prstGeom>
            <a:solidFill>
              <a:srgbClr val="EAF0A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r>
                <a:rPr lang="en-US">
                  <a:latin typeface="Calibri" pitchFamily="34" charset="0"/>
                </a:rPr>
                <a:t>reduce</a:t>
              </a:r>
            </a:p>
          </p:txBody>
        </p:sp>
        <p:sp>
          <p:nvSpPr>
            <p:cNvPr id="34857" name="AutoShape 44"/>
            <p:cNvSpPr>
              <a:spLocks noChangeArrowheads="1"/>
            </p:cNvSpPr>
            <p:nvPr/>
          </p:nvSpPr>
          <p:spPr bwMode="auto">
            <a:xfrm rot="-5400000" flipH="1" flipV="1">
              <a:off x="6972300" y="1638300"/>
              <a:ext cx="723900" cy="1409700"/>
            </a:xfrm>
            <a:prstGeom prst="pentagon">
              <a:avLst/>
            </a:prstGeom>
            <a:solidFill>
              <a:srgbClr val="EAF0A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r>
                <a:rPr lang="en-US">
                  <a:latin typeface="Calibri" pitchFamily="34" charset="0"/>
                </a:rPr>
                <a:t>reduce</a:t>
              </a:r>
            </a:p>
          </p:txBody>
        </p:sp>
        <p:cxnSp>
          <p:nvCxnSpPr>
            <p:cNvPr id="34858" name="AutoShape 45"/>
            <p:cNvCxnSpPr>
              <a:cxnSpLocks noChangeShapeType="1"/>
              <a:stCxn id="34840" idx="1"/>
              <a:endCxn id="34855" idx="3"/>
            </p:cNvCxnSpPr>
            <p:nvPr/>
          </p:nvCxnSpPr>
          <p:spPr bwMode="auto">
            <a:xfrm>
              <a:off x="6324600" y="1409700"/>
              <a:ext cx="304800" cy="952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4859" name="AutoShape 46"/>
            <p:cNvCxnSpPr>
              <a:cxnSpLocks noChangeShapeType="1"/>
              <a:stCxn id="13334" idx="1"/>
              <a:endCxn id="34857" idx="3"/>
            </p:cNvCxnSpPr>
            <p:nvPr/>
          </p:nvCxnSpPr>
          <p:spPr bwMode="auto">
            <a:xfrm flipV="1">
              <a:off x="6362700" y="2343150"/>
              <a:ext cx="266700" cy="190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4860" name="AutoShape 47"/>
            <p:cNvCxnSpPr>
              <a:cxnSpLocks noChangeShapeType="1"/>
              <a:stCxn id="13335" idx="1"/>
              <a:endCxn id="34856" idx="3"/>
            </p:cNvCxnSpPr>
            <p:nvPr/>
          </p:nvCxnSpPr>
          <p:spPr bwMode="auto">
            <a:xfrm>
              <a:off x="6362700" y="3505200"/>
              <a:ext cx="266700" cy="571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4861" name="Line 48"/>
            <p:cNvSpPr>
              <a:spLocks noChangeShapeType="1"/>
            </p:cNvSpPr>
            <p:nvPr/>
          </p:nvSpPr>
          <p:spPr bwMode="auto">
            <a:xfrm>
              <a:off x="8001000" y="1524000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2" name="Line 49"/>
            <p:cNvSpPr>
              <a:spLocks noChangeShapeType="1"/>
            </p:cNvSpPr>
            <p:nvPr/>
          </p:nvSpPr>
          <p:spPr bwMode="auto">
            <a:xfrm>
              <a:off x="8001000" y="2362200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3" name="Line 50"/>
            <p:cNvSpPr>
              <a:spLocks noChangeShapeType="1"/>
            </p:cNvSpPr>
            <p:nvPr/>
          </p:nvSpPr>
          <p:spPr bwMode="auto">
            <a:xfrm>
              <a:off x="8001000" y="3581400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4" name="Text Box 51"/>
            <p:cNvSpPr txBox="1">
              <a:spLocks noChangeArrowheads="1"/>
            </p:cNvSpPr>
            <p:nvPr/>
          </p:nvSpPr>
          <p:spPr bwMode="auto">
            <a:xfrm>
              <a:off x="8153400" y="1143000"/>
              <a:ext cx="7048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part0</a:t>
              </a:r>
            </a:p>
          </p:txBody>
        </p:sp>
        <p:sp>
          <p:nvSpPr>
            <p:cNvPr id="34865" name="Text Box 52"/>
            <p:cNvSpPr txBox="1">
              <a:spLocks noChangeArrowheads="1"/>
            </p:cNvSpPr>
            <p:nvPr/>
          </p:nvSpPr>
          <p:spPr bwMode="auto">
            <a:xfrm>
              <a:off x="8077200" y="2057400"/>
              <a:ext cx="7048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part1</a:t>
              </a:r>
            </a:p>
          </p:txBody>
        </p:sp>
        <p:sp>
          <p:nvSpPr>
            <p:cNvPr id="34866" name="Text Box 53"/>
            <p:cNvSpPr txBox="1">
              <a:spLocks noChangeArrowheads="1"/>
            </p:cNvSpPr>
            <p:nvPr/>
          </p:nvSpPr>
          <p:spPr bwMode="auto">
            <a:xfrm>
              <a:off x="8001000" y="3200400"/>
              <a:ext cx="7048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part2</a:t>
              </a:r>
            </a:p>
          </p:txBody>
        </p:sp>
      </p:grpSp>
      <p:sp>
        <p:nvSpPr>
          <p:cNvPr id="34819" name="Title 4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err="1" smtClean="0"/>
              <a:t>MapReduce</a:t>
            </a:r>
            <a:r>
              <a:rPr lang="en-US" sz="2800" dirty="0" smtClean="0"/>
              <a:t> Example in </a:t>
            </a:r>
            <a:r>
              <a:rPr lang="en-US" sz="2800" dirty="0" smtClean="0"/>
              <a:t>operating </a:t>
            </a:r>
            <a:r>
              <a:rPr lang="en-US" sz="2800" dirty="0" smtClean="0"/>
              <a:t>systems </a:t>
            </a:r>
            <a:r>
              <a:rPr lang="en-US" sz="2800" dirty="0" smtClean="0"/>
              <a:t>command</a:t>
            </a:r>
            <a:endParaRPr lang="en-US" sz="2800" dirty="0" smtClean="0"/>
          </a:p>
        </p:txBody>
      </p:sp>
      <p:sp>
        <p:nvSpPr>
          <p:cNvPr id="18436" name="Date Placeholder 47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B.Ramamurthy &amp; K.Madurai</a:t>
            </a:r>
            <a:endParaRPr lang="en-US"/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3D543-B361-4C6D-A8D6-11B7059BEB59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368425" y="2743200"/>
            <a:ext cx="6480175" cy="1673225"/>
          </a:xfrm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35843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MapReduce Programming Model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B.Ramamurthy &amp; K.Madurai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1A999-F798-4F99-9D33-AD9D9C93338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62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MapReduce</a:t>
            </a:r>
            <a:r>
              <a:rPr lang="en-US" dirty="0" smtClean="0"/>
              <a:t> </a:t>
            </a:r>
            <a:r>
              <a:rPr lang="en-US" dirty="0" smtClean="0"/>
              <a:t>programming model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066800"/>
            <a:ext cx="8504238" cy="5032375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dirty="0" smtClean="0"/>
              <a:t>Determine if the problem is parallelizable and solvable using MapReduce (ex: Is the data WORM?, large data set).</a:t>
            </a: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dirty="0" smtClean="0"/>
              <a:t>Design and implement solution as Mapper classes and Reducer class. </a:t>
            </a: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dirty="0" smtClean="0"/>
              <a:t>Compile the source code with </a:t>
            </a:r>
            <a:r>
              <a:rPr lang="en-US" sz="1800" dirty="0" err="1" smtClean="0"/>
              <a:t>hadoop</a:t>
            </a:r>
            <a:r>
              <a:rPr lang="en-US" sz="1800" dirty="0" smtClean="0"/>
              <a:t> core.</a:t>
            </a: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dirty="0" smtClean="0"/>
              <a:t>Package the code as jar executable.</a:t>
            </a: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dirty="0" smtClean="0"/>
              <a:t>Configure the application (job) as to the number of mappers and reducers (tasks), input and output streams</a:t>
            </a: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dirty="0" smtClean="0"/>
              <a:t>Load the data (or use it on previously available data)</a:t>
            </a: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dirty="0" smtClean="0"/>
              <a:t>Launch the job and monitor.</a:t>
            </a: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dirty="0" smtClean="0"/>
              <a:t>Study the result.</a:t>
            </a: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dirty="0" smtClean="0">
                <a:hlinkClick r:id="rId3"/>
              </a:rPr>
              <a:t>Detailed steps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7993B-C450-451C-AAC4-3E7FE3580930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MapReduce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dirty="0" smtClean="0"/>
              <a:t>Very large scale data: peta, </a:t>
            </a:r>
            <a:r>
              <a:rPr lang="en-US" sz="1600" dirty="0" err="1" smtClean="0"/>
              <a:t>exa</a:t>
            </a:r>
            <a:r>
              <a:rPr lang="en-US" sz="1600" dirty="0" smtClean="0"/>
              <a:t> bytes</a:t>
            </a: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dirty="0" smtClean="0"/>
              <a:t>Write once and read many data: allows for parallelism without </a:t>
            </a:r>
            <a:r>
              <a:rPr lang="en-US" sz="1600" dirty="0" err="1" smtClean="0"/>
              <a:t>mutexes</a:t>
            </a:r>
            <a:endParaRPr lang="en-US" sz="1600" dirty="0" smtClean="0"/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dirty="0" smtClean="0"/>
              <a:t>Map and Reduce are the main operations: simple code</a:t>
            </a: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dirty="0" smtClean="0"/>
              <a:t>There are other supporting operations such as combine and partition (out of the scope of this talk).</a:t>
            </a: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dirty="0" smtClean="0"/>
              <a:t>All the map should be completed before reduce operation starts.</a:t>
            </a: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dirty="0" smtClean="0"/>
              <a:t>Map and reduce operations are typically performed by the same physical processor.</a:t>
            </a: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dirty="0" smtClean="0"/>
              <a:t>Number of map tasks and reduce tasks are configurable.</a:t>
            </a: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dirty="0" smtClean="0"/>
              <a:t>Operations are provisioned near the data.</a:t>
            </a: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dirty="0" smtClean="0"/>
              <a:t>Commodity hardware and storage.</a:t>
            </a: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dirty="0" smtClean="0"/>
              <a:t>Runtime takes care of splitting and moving data for operations.</a:t>
            </a: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dirty="0" smtClean="0"/>
              <a:t>Special distributed file system. Example: Hadoop Distributed File System and Hadoop Runtime.</a:t>
            </a:r>
          </a:p>
        </p:txBody>
      </p:sp>
      <p:sp>
        <p:nvSpPr>
          <p:cNvPr id="34820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B.Ramamurthy &amp; K.Madurai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3DF23E-6D72-4491-8159-C9CDE9F7031D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7B9899"/>
                </a:solidFill>
              </a:rPr>
              <a:t>Classes of problems “</a:t>
            </a:r>
            <a:r>
              <a:rPr lang="en-US" dirty="0" err="1" smtClean="0">
                <a:solidFill>
                  <a:srgbClr val="7B9899"/>
                </a:solidFill>
              </a:rPr>
              <a:t>mapreducable</a:t>
            </a:r>
            <a:r>
              <a:rPr lang="en-US" dirty="0" smtClean="0">
                <a:solidFill>
                  <a:srgbClr val="7B9899"/>
                </a:solidFill>
              </a:rPr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5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Benchmark for comparing: Jim Gray’s challenge on data-intensive computing. Ex: “Sort”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Google uses it (we think) for </a:t>
            </a:r>
            <a:r>
              <a:rPr lang="en-US" dirty="0" err="1" smtClean="0"/>
              <a:t>wordcount</a:t>
            </a:r>
            <a:r>
              <a:rPr lang="en-US" dirty="0" smtClean="0"/>
              <a:t>, </a:t>
            </a:r>
            <a:r>
              <a:rPr lang="en-US" dirty="0" err="1" smtClean="0"/>
              <a:t>adwords</a:t>
            </a:r>
            <a:r>
              <a:rPr lang="en-US" dirty="0" smtClean="0"/>
              <a:t>, </a:t>
            </a:r>
            <a:r>
              <a:rPr lang="en-US" dirty="0" err="1" smtClean="0"/>
              <a:t>pagerank</a:t>
            </a:r>
            <a:r>
              <a:rPr lang="en-US" dirty="0" smtClean="0"/>
              <a:t>, indexing data.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Simple algorithms such as </a:t>
            </a:r>
            <a:r>
              <a:rPr lang="en-US" dirty="0" err="1" smtClean="0"/>
              <a:t>grep</a:t>
            </a:r>
            <a:r>
              <a:rPr lang="en-US" dirty="0" smtClean="0"/>
              <a:t>, text-indexing, reverse indexing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Bayesian classification: data mining domain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/>
              <a:t>Facebook</a:t>
            </a:r>
            <a:r>
              <a:rPr lang="en-US" dirty="0" smtClean="0"/>
              <a:t> uses it for various operations: demographics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Financial services use it for analytics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Astronomy: Gaussian analysis for locating extra-terrestrial objects.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Expected to play a critical role in semantic web and web3.0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289526-7095-4A68-A60F-A605BF8A09C6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Mappers and Reducers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Need </a:t>
            </a:r>
            <a:r>
              <a:rPr lang="en-US" dirty="0"/>
              <a:t>to handle</a:t>
            </a:r>
            <a:r>
              <a:rPr lang="en-US" dirty="0">
                <a:solidFill>
                  <a:srgbClr val="00B050"/>
                </a:solidFill>
              </a:rPr>
              <a:t> more data</a:t>
            </a:r>
            <a:r>
              <a:rPr lang="en-US" dirty="0"/>
              <a:t>? Just add </a:t>
            </a:r>
            <a:r>
              <a:rPr lang="en-US" dirty="0">
                <a:solidFill>
                  <a:srgbClr val="0000FF"/>
                </a:solidFill>
              </a:rPr>
              <a:t>more Mappers/Reducers</a:t>
            </a:r>
            <a:r>
              <a:rPr lang="en-US" dirty="0"/>
              <a:t>!</a:t>
            </a:r>
          </a:p>
          <a:p>
            <a:r>
              <a:rPr lang="en-US" dirty="0"/>
              <a:t>No need to handle </a:t>
            </a:r>
            <a:r>
              <a:rPr lang="en-US" dirty="0">
                <a:solidFill>
                  <a:srgbClr val="CC3300"/>
                </a:solidFill>
              </a:rPr>
              <a:t>multithreaded </a:t>
            </a:r>
            <a:r>
              <a:rPr lang="en-US" dirty="0" smtClean="0">
                <a:solidFill>
                  <a:srgbClr val="CC3300"/>
                </a:solidFill>
              </a:rPr>
              <a:t>code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pPr lvl="1"/>
            <a:r>
              <a:rPr lang="en-US" dirty="0"/>
              <a:t>Mappers and Reducers are typically single threaded and </a:t>
            </a:r>
            <a:r>
              <a:rPr lang="en-US" dirty="0">
                <a:solidFill>
                  <a:srgbClr val="006600"/>
                </a:solidFill>
              </a:rPr>
              <a:t>deterministic</a:t>
            </a:r>
          </a:p>
          <a:p>
            <a:pPr lvl="2"/>
            <a:r>
              <a:rPr lang="en-US" dirty="0">
                <a:solidFill>
                  <a:srgbClr val="006600"/>
                </a:solidFill>
              </a:rPr>
              <a:t>Determinism</a:t>
            </a:r>
            <a:r>
              <a:rPr lang="en-US" dirty="0"/>
              <a:t> allows for </a:t>
            </a:r>
            <a:r>
              <a:rPr lang="en-US" dirty="0">
                <a:solidFill>
                  <a:srgbClr val="7030A0"/>
                </a:solidFill>
              </a:rPr>
              <a:t>restarting of failed </a:t>
            </a:r>
            <a:r>
              <a:rPr lang="en-US" dirty="0" smtClean="0">
                <a:solidFill>
                  <a:srgbClr val="7030A0"/>
                </a:solidFill>
              </a:rPr>
              <a:t>jobs</a:t>
            </a:r>
            <a:endParaRPr lang="en-US" dirty="0">
              <a:solidFill>
                <a:srgbClr val="7030A0"/>
              </a:solidFill>
            </a:endParaRPr>
          </a:p>
          <a:p>
            <a:pPr lvl="1"/>
            <a:r>
              <a:rPr lang="en-US" sz="2400" dirty="0" smtClean="0"/>
              <a:t>Mappers/Reducers </a:t>
            </a:r>
            <a:r>
              <a:rPr lang="en-US" sz="2400" dirty="0"/>
              <a:t>run </a:t>
            </a:r>
            <a:r>
              <a:rPr lang="en-US" sz="2400" dirty="0">
                <a:solidFill>
                  <a:srgbClr val="FF0000"/>
                </a:solidFill>
              </a:rPr>
              <a:t>entirely independent </a:t>
            </a:r>
            <a:r>
              <a:rPr lang="en-US" sz="2400" dirty="0"/>
              <a:t>of each other</a:t>
            </a:r>
          </a:p>
          <a:p>
            <a:pPr lvl="2"/>
            <a:r>
              <a:rPr lang="en-US" sz="2000" dirty="0"/>
              <a:t>In Hadoop, they run in </a:t>
            </a:r>
            <a:r>
              <a:rPr lang="en-US" sz="2000" dirty="0">
                <a:solidFill>
                  <a:srgbClr val="000066"/>
                </a:solidFill>
              </a:rPr>
              <a:t>separate JVMs</a:t>
            </a:r>
            <a:endParaRPr lang="en-US" dirty="0">
              <a:solidFill>
                <a:srgbClr val="000066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0496-1CF9-408E-B326-6CCA99B8516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B.Ramamurthy &amp; K.Madurai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9552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0496-1CF9-408E-B326-6CCA99B85165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050" name="Picture 2" descr="http://1.bp.blogspot.com/-UvgLSDv7Rb4/Tbpn3veAOTI/AAAAAAAAAVk/kdaMzLa50BE/s1600/WordCountFl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7" y="620689"/>
            <a:ext cx="9555438" cy="626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239" y="6093296"/>
            <a:ext cx="59584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http://kickstarthadoop.blogspot.ca/2011/04/word-count-hadoop-map-reduce-example.html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Word Count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H="1" flipV="1">
            <a:off x="1772703" y="1160494"/>
            <a:ext cx="8418917" cy="4668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5797152" y="4581128"/>
            <a:ext cx="5580112" cy="212365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(2012) </a:t>
            </a:r>
          </a:p>
          <a:p>
            <a:pPr algn="ctr"/>
            <a:r>
              <a:rPr lang="en-US" sz="2800" b="1" dirty="0" smtClean="0"/>
              <a:t>Average </a:t>
            </a:r>
            <a:r>
              <a:rPr lang="en-US" sz="2800" b="1" dirty="0"/>
              <a:t>Searches Per </a:t>
            </a:r>
            <a:r>
              <a:rPr lang="en-US" sz="2800" b="1" dirty="0" smtClean="0"/>
              <a:t>Day:</a:t>
            </a:r>
          </a:p>
          <a:p>
            <a:pPr algn="ctr"/>
            <a:r>
              <a:rPr lang="en-US" sz="2800" b="1" dirty="0" smtClean="0"/>
              <a:t>5,134,000,000</a:t>
            </a:r>
          </a:p>
          <a:p>
            <a:pPr algn="ctr"/>
            <a:r>
              <a:rPr lang="en-US" sz="2800" b="1" dirty="0" smtClean="0"/>
              <a:t>1000 nodes: each node will process </a:t>
            </a:r>
            <a:r>
              <a:rPr lang="en-US" sz="2800" b="1" dirty="0"/>
              <a:t>5,134,000</a:t>
            </a:r>
            <a:r>
              <a:rPr lang="en-US" sz="2800" b="1" dirty="0" smtClean="0"/>
              <a:t> queries</a:t>
            </a:r>
            <a:endParaRPr lang="en-US" sz="2800" b="1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B.Ramamurthy &amp; K.Madurai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615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875 0.00093 L 0.23975 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975 0.00093 L 0.38125 0.000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125 0.00093 L 0.51527 0.000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527 0.00092 L 0.86111 0.0018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Reads </a:t>
            </a:r>
            <a:r>
              <a:rPr lang="en-US" dirty="0"/>
              <a:t>in </a:t>
            </a:r>
            <a:r>
              <a:rPr lang="en-US" dirty="0">
                <a:solidFill>
                  <a:srgbClr val="006600"/>
                </a:solidFill>
              </a:rPr>
              <a:t>input pair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&lt;</a:t>
            </a:r>
            <a:r>
              <a:rPr lang="en-US" dirty="0" err="1" smtClean="0">
                <a:solidFill>
                  <a:srgbClr val="0000FF"/>
                </a:solidFill>
              </a:rPr>
              <a:t>Key,Value</a:t>
            </a:r>
            <a:r>
              <a:rPr lang="en-US" dirty="0" smtClean="0">
                <a:solidFill>
                  <a:srgbClr val="0000FF"/>
                </a:solidFill>
              </a:rPr>
              <a:t>&gt;</a:t>
            </a:r>
            <a:endParaRPr lang="en-US" dirty="0"/>
          </a:p>
          <a:p>
            <a:r>
              <a:rPr lang="en-US" dirty="0"/>
              <a:t>Outputs a pair </a:t>
            </a:r>
            <a:r>
              <a:rPr lang="en-US" dirty="0">
                <a:solidFill>
                  <a:srgbClr val="0000FF"/>
                </a:solidFill>
              </a:rPr>
              <a:t>&lt;</a:t>
            </a:r>
            <a:r>
              <a:rPr lang="en-US" dirty="0" smtClean="0">
                <a:solidFill>
                  <a:srgbClr val="0000FF"/>
                </a:solidFill>
              </a:rPr>
              <a:t>K’, </a:t>
            </a:r>
            <a:r>
              <a:rPr lang="en-US" dirty="0">
                <a:solidFill>
                  <a:srgbClr val="0000FF"/>
                </a:solidFill>
              </a:rPr>
              <a:t>V’&gt;</a:t>
            </a:r>
          </a:p>
          <a:p>
            <a:pPr lvl="1"/>
            <a:r>
              <a:rPr lang="en-US" dirty="0" smtClean="0"/>
              <a:t>Let’s count number of each word in user queries (or Tweets/Blogs)</a:t>
            </a:r>
          </a:p>
          <a:p>
            <a:pPr lvl="1"/>
            <a:r>
              <a:rPr lang="en-US" dirty="0" smtClean="0"/>
              <a:t>The input to the mapper will be &lt;</a:t>
            </a:r>
            <a:r>
              <a:rPr lang="en-US" dirty="0" err="1" smtClean="0"/>
              <a:t>queryID</a:t>
            </a:r>
            <a:r>
              <a:rPr lang="en-US" dirty="0" smtClean="0"/>
              <a:t>, </a:t>
            </a:r>
            <a:r>
              <a:rPr lang="en-US" dirty="0" err="1" smtClean="0"/>
              <a:t>QueryText</a:t>
            </a:r>
            <a:r>
              <a:rPr lang="en-US" dirty="0" smtClean="0"/>
              <a:t>&gt;: </a:t>
            </a:r>
          </a:p>
          <a:p>
            <a:pPr marL="457200" lvl="1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&lt;Q1,“The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teacher went to the store. The store was closed; the store opens in the morning. The store opens at 9am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.” &gt;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smtClean="0"/>
              <a:t>The </a:t>
            </a:r>
            <a:r>
              <a:rPr lang="en-US" dirty="0"/>
              <a:t>output would be:</a:t>
            </a:r>
          </a:p>
          <a:p>
            <a:pPr marL="914400" lvl="2" indent="0">
              <a:buNone/>
            </a:pPr>
            <a:r>
              <a:rPr lang="en-US" sz="2600" dirty="0">
                <a:latin typeface="Courier New" pitchFamily="49" charset="0"/>
                <a:cs typeface="Courier New" pitchFamily="49" charset="0"/>
              </a:rPr>
              <a:t>&lt;The, 1&gt; &lt;teacher, 1&gt; &lt;went, 1&gt; &lt;to, 1&gt; &lt;the, 1&gt; &lt;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store,1</a:t>
            </a:r>
            <a:r>
              <a:rPr lang="en-US" sz="2600" dirty="0">
                <a:latin typeface="Courier New" pitchFamily="49" charset="0"/>
                <a:cs typeface="Courier New" pitchFamily="49" charset="0"/>
              </a:rPr>
              <a:t>&gt; &lt;the, 1&gt; &lt;store, 1&gt; &lt;was, 1&gt; &lt;closed, 1&gt; &lt;the, 1&gt; &lt;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store,1</a:t>
            </a:r>
            <a:r>
              <a:rPr lang="en-US" sz="2600" dirty="0">
                <a:latin typeface="Courier New" pitchFamily="49" charset="0"/>
                <a:cs typeface="Courier New" pitchFamily="49" charset="0"/>
              </a:rPr>
              <a:t>&gt; &lt;opens, 1&gt; &lt;in, 1&gt; &lt;the, 1&gt; &lt;morning, 1&gt; &lt;the 1&gt; &lt;store, 1&gt; &lt;opens, 1&gt; &lt;at, 1&gt; &lt;9am, 1&gt;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0496-1CF9-408E-B326-6CCA99B8516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B.Ramamurthy &amp; K.Madurai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5553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0066"/>
                </a:solidFill>
              </a:rPr>
              <a:t>Accepts the </a:t>
            </a:r>
            <a:r>
              <a:rPr lang="en-US" dirty="0">
                <a:solidFill>
                  <a:srgbClr val="006600"/>
                </a:solidFill>
              </a:rPr>
              <a:t>Mapper output</a:t>
            </a:r>
            <a:r>
              <a:rPr lang="en-US" dirty="0">
                <a:solidFill>
                  <a:srgbClr val="000066"/>
                </a:solidFill>
              </a:rPr>
              <a:t>, and </a:t>
            </a:r>
            <a:r>
              <a:rPr lang="en-US" dirty="0" smtClean="0">
                <a:solidFill>
                  <a:srgbClr val="000066"/>
                </a:solidFill>
              </a:rPr>
              <a:t>aggregates values </a:t>
            </a:r>
            <a:r>
              <a:rPr lang="en-US" dirty="0">
                <a:solidFill>
                  <a:srgbClr val="000066"/>
                </a:solidFill>
              </a:rPr>
              <a:t>on the key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our example, the reducer input would be:</a:t>
            </a:r>
          </a:p>
          <a:p>
            <a:pPr marL="914400" lvl="2" indent="0">
              <a:buNone/>
            </a:pPr>
            <a:r>
              <a:rPr lang="en-US" dirty="0">
                <a:solidFill>
                  <a:srgbClr val="663300"/>
                </a:solidFill>
              </a:rPr>
              <a:t>&lt;The, 1&gt; &lt;teacher, 1&gt; &lt;went, 1&gt; &lt;to, 1&gt; &lt;the, 1&gt; &lt;</a:t>
            </a:r>
            <a:r>
              <a:rPr lang="en-US" b="1" dirty="0">
                <a:solidFill>
                  <a:srgbClr val="663300"/>
                </a:solidFill>
              </a:rPr>
              <a:t>store</a:t>
            </a:r>
            <a:r>
              <a:rPr lang="en-US" dirty="0">
                <a:solidFill>
                  <a:srgbClr val="663300"/>
                </a:solidFill>
              </a:rPr>
              <a:t>, 1&gt; &lt;the, 1&gt; &lt;store, 1&gt; &lt;was, 1&gt; &lt;closed, 1&gt; &lt;the, 1&gt; &lt;</a:t>
            </a:r>
            <a:r>
              <a:rPr lang="en-US" b="1" dirty="0">
                <a:solidFill>
                  <a:srgbClr val="663300"/>
                </a:solidFill>
              </a:rPr>
              <a:t>store</a:t>
            </a:r>
            <a:r>
              <a:rPr lang="en-US" dirty="0">
                <a:solidFill>
                  <a:srgbClr val="663300"/>
                </a:solidFill>
              </a:rPr>
              <a:t>, 1&gt; &lt;</a:t>
            </a:r>
            <a:r>
              <a:rPr lang="en-US" dirty="0" smtClean="0">
                <a:solidFill>
                  <a:srgbClr val="663300"/>
                </a:solidFill>
              </a:rPr>
              <a:t>opens,1</a:t>
            </a:r>
            <a:r>
              <a:rPr lang="en-US" dirty="0">
                <a:solidFill>
                  <a:srgbClr val="663300"/>
                </a:solidFill>
              </a:rPr>
              <a:t>&gt; &lt;in, 1&gt; &lt;the, 1&gt; &lt;morning, 1&gt; &lt;the 1&gt; &lt;</a:t>
            </a:r>
            <a:r>
              <a:rPr lang="en-US" b="1" dirty="0">
                <a:solidFill>
                  <a:srgbClr val="663300"/>
                </a:solidFill>
              </a:rPr>
              <a:t>store</a:t>
            </a:r>
            <a:r>
              <a:rPr lang="en-US" dirty="0">
                <a:solidFill>
                  <a:srgbClr val="663300"/>
                </a:solidFill>
              </a:rPr>
              <a:t>, 1&gt; &lt;opens, 1&gt; &lt;at, 1&gt; &lt;9am, 1&gt;</a:t>
            </a:r>
          </a:p>
          <a:p>
            <a:pPr lvl="1"/>
            <a:r>
              <a:rPr lang="en-US" dirty="0"/>
              <a:t>The output would be:	</a:t>
            </a:r>
          </a:p>
          <a:p>
            <a:pPr marL="914400" lvl="2" indent="0">
              <a:buNone/>
            </a:pPr>
            <a:r>
              <a:rPr lang="en-US" dirty="0">
                <a:solidFill>
                  <a:srgbClr val="0000FF"/>
                </a:solidFill>
              </a:rPr>
              <a:t>&lt;The, 6&gt; &lt;teacher, 1&gt; &lt;went, 1&gt; &lt;to, 1&gt; </a:t>
            </a:r>
            <a:r>
              <a:rPr lang="en-US" b="1" dirty="0">
                <a:solidFill>
                  <a:srgbClr val="0000FF"/>
                </a:solidFill>
              </a:rPr>
              <a:t>&lt;store, 3&gt; </a:t>
            </a:r>
            <a:r>
              <a:rPr lang="en-US" dirty="0">
                <a:solidFill>
                  <a:srgbClr val="0000FF"/>
                </a:solidFill>
              </a:rPr>
              <a:t>&lt;was, 1&gt; &lt;closed, 1&gt; &lt;opens, 1&gt; &lt;morning, 1&gt; &lt;at, 1&gt; &lt;9am, 1&gt;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0496-1CF9-408E-B326-6CCA99B8516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978232" y="3284984"/>
            <a:ext cx="1368152" cy="1080120"/>
          </a:xfrm>
          <a:prstGeom prst="roundRect">
            <a:avLst/>
          </a:prstGeom>
          <a:noFill/>
          <a:ln w="50800" cmpd="thickThin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997506" y="5197670"/>
            <a:ext cx="1178313" cy="360040"/>
          </a:xfrm>
          <a:prstGeom prst="roundRect">
            <a:avLst/>
          </a:prstGeom>
          <a:noFill/>
          <a:ln w="50800" cmpd="thickThin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B.Ramamurthy &amp; K.Madurai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723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MapReduce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0496-1CF9-408E-B326-6CCA99B8516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8" name="Oval 4"/>
          <p:cNvSpPr>
            <a:spLocks noChangeArrowheads="1"/>
          </p:cNvSpPr>
          <p:nvPr/>
        </p:nvSpPr>
        <p:spPr bwMode="auto">
          <a:xfrm>
            <a:off x="3657600" y="1194485"/>
            <a:ext cx="1447800" cy="685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en-US" dirty="0" smtClean="0"/>
              <a:t>Hadoop</a:t>
            </a:r>
            <a:endParaRPr lang="en-US" altLang="en-US" dirty="0"/>
          </a:p>
          <a:p>
            <a:pPr algn="ctr"/>
            <a:r>
              <a:rPr lang="en-US" altLang="en-US" dirty="0"/>
              <a:t>Program</a:t>
            </a:r>
          </a:p>
        </p:txBody>
      </p:sp>
      <p:sp>
        <p:nvSpPr>
          <p:cNvPr id="33" name="Oval 5"/>
          <p:cNvSpPr>
            <a:spLocks noChangeArrowheads="1"/>
          </p:cNvSpPr>
          <p:nvPr/>
        </p:nvSpPr>
        <p:spPr bwMode="auto">
          <a:xfrm>
            <a:off x="3886200" y="2566085"/>
            <a:ext cx="990600" cy="457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en-US" dirty="0"/>
              <a:t>Master</a:t>
            </a:r>
          </a:p>
        </p:txBody>
      </p:sp>
      <p:grpSp>
        <p:nvGrpSpPr>
          <p:cNvPr id="36" name="Group 36"/>
          <p:cNvGrpSpPr>
            <a:grpSpLocks/>
          </p:cNvGrpSpPr>
          <p:nvPr/>
        </p:nvGrpSpPr>
        <p:grpSpPr bwMode="auto">
          <a:xfrm>
            <a:off x="2438400" y="1727885"/>
            <a:ext cx="3657600" cy="2057400"/>
            <a:chOff x="1536" y="1200"/>
            <a:chExt cx="2304" cy="1296"/>
          </a:xfrm>
        </p:grpSpPr>
        <p:sp>
          <p:nvSpPr>
            <p:cNvPr id="37" name="Line 30"/>
            <p:cNvSpPr>
              <a:spLocks noChangeShapeType="1"/>
            </p:cNvSpPr>
            <p:nvPr/>
          </p:nvSpPr>
          <p:spPr bwMode="auto">
            <a:xfrm>
              <a:off x="2736" y="129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1"/>
            <p:cNvSpPr>
              <a:spLocks noChangeShapeType="1"/>
            </p:cNvSpPr>
            <p:nvPr/>
          </p:nvSpPr>
          <p:spPr bwMode="auto">
            <a:xfrm flipH="1">
              <a:off x="1536" y="1200"/>
              <a:ext cx="864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2"/>
            <p:cNvSpPr>
              <a:spLocks noChangeShapeType="1"/>
            </p:cNvSpPr>
            <p:nvPr/>
          </p:nvSpPr>
          <p:spPr bwMode="auto">
            <a:xfrm>
              <a:off x="3168" y="1200"/>
              <a:ext cx="672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 Box 33"/>
            <p:cNvSpPr txBox="1">
              <a:spLocks noChangeArrowheads="1"/>
            </p:cNvSpPr>
            <p:nvPr/>
          </p:nvSpPr>
          <p:spPr bwMode="auto">
            <a:xfrm>
              <a:off x="1728" y="1392"/>
              <a:ext cx="4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en-US" altLang="en-US" dirty="0"/>
                <a:t>fork</a:t>
              </a:r>
            </a:p>
          </p:txBody>
        </p:sp>
        <p:sp>
          <p:nvSpPr>
            <p:cNvPr id="41" name="Text Box 34"/>
            <p:cNvSpPr txBox="1">
              <a:spLocks noChangeArrowheads="1"/>
            </p:cNvSpPr>
            <p:nvPr/>
          </p:nvSpPr>
          <p:spPr bwMode="auto">
            <a:xfrm>
              <a:off x="2384" y="1353"/>
              <a:ext cx="4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en-US" altLang="en-US" dirty="0"/>
                <a:t>fork</a:t>
              </a:r>
            </a:p>
          </p:txBody>
        </p:sp>
        <p:sp>
          <p:nvSpPr>
            <p:cNvPr id="42" name="Text Box 35"/>
            <p:cNvSpPr txBox="1">
              <a:spLocks noChangeArrowheads="1"/>
            </p:cNvSpPr>
            <p:nvPr/>
          </p:nvSpPr>
          <p:spPr bwMode="auto">
            <a:xfrm>
              <a:off x="3312" y="1344"/>
              <a:ext cx="4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en-US" altLang="en-US"/>
                <a:t>fork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2743200" y="2718485"/>
            <a:ext cx="3429001" cy="1143000"/>
            <a:chOff x="2743200" y="2031504"/>
            <a:chExt cx="3429001" cy="1143000"/>
          </a:xfrm>
        </p:grpSpPr>
        <p:sp>
          <p:nvSpPr>
            <p:cNvPr id="47" name="Line 37"/>
            <p:cNvSpPr>
              <a:spLocks noChangeShapeType="1"/>
            </p:cNvSpPr>
            <p:nvPr/>
          </p:nvSpPr>
          <p:spPr bwMode="auto">
            <a:xfrm flipH="1">
              <a:off x="2895600" y="2183904"/>
              <a:ext cx="9906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38"/>
            <p:cNvSpPr>
              <a:spLocks noChangeShapeType="1"/>
            </p:cNvSpPr>
            <p:nvPr/>
          </p:nvSpPr>
          <p:spPr bwMode="auto">
            <a:xfrm>
              <a:off x="4876800" y="2183904"/>
              <a:ext cx="9144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Text Box 39"/>
            <p:cNvSpPr txBox="1">
              <a:spLocks noChangeArrowheads="1"/>
            </p:cNvSpPr>
            <p:nvPr/>
          </p:nvSpPr>
          <p:spPr bwMode="auto">
            <a:xfrm>
              <a:off x="2743200" y="2031504"/>
              <a:ext cx="909638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en-US" altLang="en-US" dirty="0"/>
                <a:t>assign</a:t>
              </a:r>
            </a:p>
            <a:p>
              <a:r>
                <a:rPr lang="en-US" altLang="en-US" dirty="0"/>
                <a:t>map</a:t>
              </a:r>
            </a:p>
          </p:txBody>
        </p:sp>
        <p:sp>
          <p:nvSpPr>
            <p:cNvPr id="50" name="Text Box 40"/>
            <p:cNvSpPr txBox="1">
              <a:spLocks noChangeArrowheads="1"/>
            </p:cNvSpPr>
            <p:nvPr/>
          </p:nvSpPr>
          <p:spPr bwMode="auto">
            <a:xfrm>
              <a:off x="5211763" y="2139454"/>
              <a:ext cx="960438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en-US" altLang="en-US"/>
                <a:t>assign</a:t>
              </a:r>
            </a:p>
            <a:p>
              <a:r>
                <a:rPr lang="en-US" altLang="en-US"/>
                <a:t>reduce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638800" y="3939729"/>
            <a:ext cx="990600" cy="1447800"/>
            <a:chOff x="5638800" y="2886348"/>
            <a:chExt cx="990600" cy="1447800"/>
          </a:xfrm>
        </p:grpSpPr>
        <p:sp>
          <p:nvSpPr>
            <p:cNvPr id="53" name="Oval 23"/>
            <p:cNvSpPr>
              <a:spLocks noChangeArrowheads="1"/>
            </p:cNvSpPr>
            <p:nvPr/>
          </p:nvSpPr>
          <p:spPr bwMode="auto">
            <a:xfrm>
              <a:off x="5638800" y="3876948"/>
              <a:ext cx="990600" cy="457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/>
              <a:r>
                <a:rPr lang="en-US" altLang="en-US" dirty="0"/>
                <a:t>Worker</a:t>
              </a:r>
            </a:p>
          </p:txBody>
        </p:sp>
        <p:sp>
          <p:nvSpPr>
            <p:cNvPr id="54" name="Oval 24"/>
            <p:cNvSpPr>
              <a:spLocks noChangeArrowheads="1"/>
            </p:cNvSpPr>
            <p:nvPr/>
          </p:nvSpPr>
          <p:spPr bwMode="auto">
            <a:xfrm>
              <a:off x="5638800" y="2886348"/>
              <a:ext cx="990600" cy="457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/>
              <a:r>
                <a:rPr lang="en-US" altLang="en-US" dirty="0"/>
                <a:t>Worker</a:t>
              </a:r>
            </a:p>
          </p:txBody>
        </p:sp>
      </p:grpSp>
      <p:grpSp>
        <p:nvGrpSpPr>
          <p:cNvPr id="55" name="Group 65"/>
          <p:cNvGrpSpPr>
            <a:grpSpLocks/>
          </p:cNvGrpSpPr>
          <p:nvPr/>
        </p:nvGrpSpPr>
        <p:grpSpPr bwMode="auto">
          <a:xfrm>
            <a:off x="1981200" y="3634929"/>
            <a:ext cx="990600" cy="2133600"/>
            <a:chOff x="1248" y="2352"/>
            <a:chExt cx="624" cy="1344"/>
          </a:xfrm>
        </p:grpSpPr>
        <p:sp>
          <p:nvSpPr>
            <p:cNvPr id="56" name="Oval 6"/>
            <p:cNvSpPr>
              <a:spLocks noChangeArrowheads="1"/>
            </p:cNvSpPr>
            <p:nvPr/>
          </p:nvSpPr>
          <p:spPr bwMode="auto">
            <a:xfrm>
              <a:off x="1248" y="2352"/>
              <a:ext cx="624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/>
              <a:r>
                <a:rPr lang="en-US" altLang="en-US" dirty="0"/>
                <a:t>Worker</a:t>
              </a:r>
            </a:p>
          </p:txBody>
        </p:sp>
        <p:sp>
          <p:nvSpPr>
            <p:cNvPr id="57" name="Oval 7"/>
            <p:cNvSpPr>
              <a:spLocks noChangeArrowheads="1"/>
            </p:cNvSpPr>
            <p:nvPr/>
          </p:nvSpPr>
          <p:spPr bwMode="auto">
            <a:xfrm>
              <a:off x="1248" y="2880"/>
              <a:ext cx="624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/>
              <a:r>
                <a:rPr lang="en-US" altLang="en-US"/>
                <a:t>Worker</a:t>
              </a:r>
            </a:p>
          </p:txBody>
        </p:sp>
        <p:sp>
          <p:nvSpPr>
            <p:cNvPr id="58" name="Oval 8"/>
            <p:cNvSpPr>
              <a:spLocks noChangeArrowheads="1"/>
            </p:cNvSpPr>
            <p:nvPr/>
          </p:nvSpPr>
          <p:spPr bwMode="auto">
            <a:xfrm>
              <a:off x="1248" y="3408"/>
              <a:ext cx="624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/>
              <a:r>
                <a:rPr lang="en-US" altLang="en-US"/>
                <a:t>Worker</a:t>
              </a:r>
            </a:p>
          </p:txBody>
        </p:sp>
      </p:grpSp>
      <p:grpSp>
        <p:nvGrpSpPr>
          <p:cNvPr id="59" name="Group 46"/>
          <p:cNvGrpSpPr>
            <a:grpSpLocks/>
          </p:cNvGrpSpPr>
          <p:nvPr/>
        </p:nvGrpSpPr>
        <p:grpSpPr bwMode="auto">
          <a:xfrm>
            <a:off x="1066800" y="3863529"/>
            <a:ext cx="914400" cy="1676400"/>
            <a:chOff x="672" y="2496"/>
            <a:chExt cx="576" cy="1056"/>
          </a:xfrm>
        </p:grpSpPr>
        <p:sp>
          <p:nvSpPr>
            <p:cNvPr id="60" name="Line 42"/>
            <p:cNvSpPr>
              <a:spLocks noChangeShapeType="1"/>
            </p:cNvSpPr>
            <p:nvPr/>
          </p:nvSpPr>
          <p:spPr bwMode="auto">
            <a:xfrm flipV="1">
              <a:off x="672" y="2496"/>
              <a:ext cx="57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43"/>
            <p:cNvSpPr>
              <a:spLocks noChangeShapeType="1"/>
            </p:cNvSpPr>
            <p:nvPr/>
          </p:nvSpPr>
          <p:spPr bwMode="auto">
            <a:xfrm>
              <a:off x="672" y="302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44"/>
            <p:cNvSpPr>
              <a:spLocks noChangeShapeType="1"/>
            </p:cNvSpPr>
            <p:nvPr/>
          </p:nvSpPr>
          <p:spPr bwMode="auto">
            <a:xfrm>
              <a:off x="672" y="3216"/>
              <a:ext cx="57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 Box 45"/>
            <p:cNvSpPr txBox="1">
              <a:spLocks noChangeArrowheads="1"/>
            </p:cNvSpPr>
            <p:nvPr/>
          </p:nvSpPr>
          <p:spPr bwMode="auto">
            <a:xfrm>
              <a:off x="672" y="2784"/>
              <a:ext cx="43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en-US" altLang="en-US"/>
                <a:t>read</a:t>
              </a:r>
            </a:p>
          </p:txBody>
        </p:sp>
      </p:grpSp>
      <p:grpSp>
        <p:nvGrpSpPr>
          <p:cNvPr id="64" name="Group 51"/>
          <p:cNvGrpSpPr>
            <a:grpSpLocks/>
          </p:cNvGrpSpPr>
          <p:nvPr/>
        </p:nvGrpSpPr>
        <p:grpSpPr bwMode="auto">
          <a:xfrm>
            <a:off x="2971800" y="3634929"/>
            <a:ext cx="1600200" cy="2133600"/>
            <a:chOff x="1872" y="2352"/>
            <a:chExt cx="1008" cy="1344"/>
          </a:xfrm>
        </p:grpSpPr>
        <p:grpSp>
          <p:nvGrpSpPr>
            <p:cNvPr id="65" name="Group 16"/>
            <p:cNvGrpSpPr>
              <a:grpSpLocks/>
            </p:cNvGrpSpPr>
            <p:nvPr/>
          </p:nvGrpSpPr>
          <p:grpSpPr bwMode="auto">
            <a:xfrm>
              <a:off x="2592" y="2352"/>
              <a:ext cx="288" cy="288"/>
              <a:chOff x="2640" y="2160"/>
              <a:chExt cx="288" cy="288"/>
            </a:xfrm>
          </p:grpSpPr>
          <p:sp>
            <p:nvSpPr>
              <p:cNvPr id="76" name="Rectangle 14"/>
              <p:cNvSpPr>
                <a:spLocks noChangeArrowheads="1"/>
              </p:cNvSpPr>
              <p:nvPr/>
            </p:nvSpPr>
            <p:spPr bwMode="auto">
              <a:xfrm>
                <a:off x="2640" y="2160"/>
                <a:ext cx="144" cy="288"/>
              </a:xfrm>
              <a:prstGeom prst="rect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7" name="Rectangle 15"/>
              <p:cNvSpPr>
                <a:spLocks noChangeArrowheads="1"/>
              </p:cNvSpPr>
              <p:nvPr/>
            </p:nvSpPr>
            <p:spPr bwMode="auto">
              <a:xfrm>
                <a:off x="2784" y="2160"/>
                <a:ext cx="144" cy="288"/>
              </a:xfrm>
              <a:prstGeom prst="rect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6" name="Group 17"/>
            <p:cNvGrpSpPr>
              <a:grpSpLocks/>
            </p:cNvGrpSpPr>
            <p:nvPr/>
          </p:nvGrpSpPr>
          <p:grpSpPr bwMode="auto">
            <a:xfrm>
              <a:off x="2592" y="2880"/>
              <a:ext cx="288" cy="288"/>
              <a:chOff x="2640" y="2160"/>
              <a:chExt cx="288" cy="288"/>
            </a:xfrm>
          </p:grpSpPr>
          <p:sp>
            <p:nvSpPr>
              <p:cNvPr id="74" name="Rectangle 18"/>
              <p:cNvSpPr>
                <a:spLocks noChangeArrowheads="1"/>
              </p:cNvSpPr>
              <p:nvPr/>
            </p:nvSpPr>
            <p:spPr bwMode="auto">
              <a:xfrm>
                <a:off x="2640" y="2160"/>
                <a:ext cx="144" cy="288"/>
              </a:xfrm>
              <a:prstGeom prst="rect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5" name="Rectangle 19"/>
              <p:cNvSpPr>
                <a:spLocks noChangeArrowheads="1"/>
              </p:cNvSpPr>
              <p:nvPr/>
            </p:nvSpPr>
            <p:spPr bwMode="auto">
              <a:xfrm>
                <a:off x="2784" y="2160"/>
                <a:ext cx="144" cy="288"/>
              </a:xfrm>
              <a:prstGeom prst="rect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7" name="Group 20"/>
            <p:cNvGrpSpPr>
              <a:grpSpLocks/>
            </p:cNvGrpSpPr>
            <p:nvPr/>
          </p:nvGrpSpPr>
          <p:grpSpPr bwMode="auto">
            <a:xfrm>
              <a:off x="2592" y="3408"/>
              <a:ext cx="288" cy="288"/>
              <a:chOff x="2640" y="2160"/>
              <a:chExt cx="288" cy="288"/>
            </a:xfrm>
          </p:grpSpPr>
          <p:sp>
            <p:nvSpPr>
              <p:cNvPr id="72" name="Rectangle 21"/>
              <p:cNvSpPr>
                <a:spLocks noChangeArrowheads="1"/>
              </p:cNvSpPr>
              <p:nvPr/>
            </p:nvSpPr>
            <p:spPr bwMode="auto">
              <a:xfrm>
                <a:off x="2640" y="2160"/>
                <a:ext cx="144" cy="288"/>
              </a:xfrm>
              <a:prstGeom prst="rect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3" name="Rectangle 22"/>
              <p:cNvSpPr>
                <a:spLocks noChangeArrowheads="1"/>
              </p:cNvSpPr>
              <p:nvPr/>
            </p:nvSpPr>
            <p:spPr bwMode="auto">
              <a:xfrm>
                <a:off x="2784" y="2160"/>
                <a:ext cx="144" cy="288"/>
              </a:xfrm>
              <a:prstGeom prst="rect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68" name="Line 47"/>
            <p:cNvSpPr>
              <a:spLocks noChangeShapeType="1"/>
            </p:cNvSpPr>
            <p:nvPr/>
          </p:nvSpPr>
          <p:spPr bwMode="auto">
            <a:xfrm>
              <a:off x="1872" y="2496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48"/>
            <p:cNvSpPr>
              <a:spLocks noChangeShapeType="1"/>
            </p:cNvSpPr>
            <p:nvPr/>
          </p:nvSpPr>
          <p:spPr bwMode="auto">
            <a:xfrm>
              <a:off x="1872" y="3024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49"/>
            <p:cNvSpPr>
              <a:spLocks noChangeShapeType="1"/>
            </p:cNvSpPr>
            <p:nvPr/>
          </p:nvSpPr>
          <p:spPr bwMode="auto">
            <a:xfrm>
              <a:off x="1872" y="3552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Text Box 50"/>
            <p:cNvSpPr txBox="1">
              <a:spLocks noChangeArrowheads="1"/>
            </p:cNvSpPr>
            <p:nvPr/>
          </p:nvSpPr>
          <p:spPr bwMode="auto">
            <a:xfrm>
              <a:off x="1970" y="2620"/>
              <a:ext cx="482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en-US" altLang="en-US" sz="1600" dirty="0"/>
                <a:t>local</a:t>
              </a:r>
              <a:endParaRPr lang="en-US" altLang="en-US" dirty="0"/>
            </a:p>
            <a:p>
              <a:r>
                <a:rPr lang="en-US" altLang="en-US" dirty="0"/>
                <a:t>write</a:t>
              </a:r>
            </a:p>
          </p:txBody>
        </p:sp>
      </p:grpSp>
      <p:grpSp>
        <p:nvGrpSpPr>
          <p:cNvPr id="78" name="Group 59"/>
          <p:cNvGrpSpPr>
            <a:grpSpLocks/>
          </p:cNvGrpSpPr>
          <p:nvPr/>
        </p:nvGrpSpPr>
        <p:grpSpPr bwMode="auto">
          <a:xfrm>
            <a:off x="4572000" y="3863528"/>
            <a:ext cx="1074738" cy="2416175"/>
            <a:chOff x="2880" y="2496"/>
            <a:chExt cx="677" cy="1522"/>
          </a:xfrm>
        </p:grpSpPr>
        <p:sp>
          <p:nvSpPr>
            <p:cNvPr id="79" name="Line 52"/>
            <p:cNvSpPr>
              <a:spLocks noChangeShapeType="1"/>
            </p:cNvSpPr>
            <p:nvPr/>
          </p:nvSpPr>
          <p:spPr bwMode="auto">
            <a:xfrm>
              <a:off x="2880" y="2496"/>
              <a:ext cx="67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53"/>
            <p:cNvSpPr>
              <a:spLocks noChangeShapeType="1"/>
            </p:cNvSpPr>
            <p:nvPr/>
          </p:nvSpPr>
          <p:spPr bwMode="auto">
            <a:xfrm>
              <a:off x="2880" y="2496"/>
              <a:ext cx="672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54"/>
            <p:cNvSpPr>
              <a:spLocks noChangeShapeType="1"/>
            </p:cNvSpPr>
            <p:nvPr/>
          </p:nvSpPr>
          <p:spPr bwMode="auto">
            <a:xfrm flipV="1">
              <a:off x="2880" y="2688"/>
              <a:ext cx="67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55"/>
            <p:cNvSpPr>
              <a:spLocks noChangeShapeType="1"/>
            </p:cNvSpPr>
            <p:nvPr/>
          </p:nvSpPr>
          <p:spPr bwMode="auto">
            <a:xfrm>
              <a:off x="2880" y="3024"/>
              <a:ext cx="67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56"/>
            <p:cNvSpPr>
              <a:spLocks noChangeShapeType="1"/>
            </p:cNvSpPr>
            <p:nvPr/>
          </p:nvSpPr>
          <p:spPr bwMode="auto">
            <a:xfrm flipV="1">
              <a:off x="2880" y="2736"/>
              <a:ext cx="672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57"/>
            <p:cNvSpPr>
              <a:spLocks noChangeShapeType="1"/>
            </p:cNvSpPr>
            <p:nvPr/>
          </p:nvSpPr>
          <p:spPr bwMode="auto">
            <a:xfrm flipV="1">
              <a:off x="2880" y="3312"/>
              <a:ext cx="67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Text Box 58"/>
            <p:cNvSpPr txBox="1">
              <a:spLocks noChangeArrowheads="1"/>
            </p:cNvSpPr>
            <p:nvPr/>
          </p:nvSpPr>
          <p:spPr bwMode="auto">
            <a:xfrm>
              <a:off x="2976" y="3456"/>
              <a:ext cx="581" cy="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en-US" altLang="en-US" sz="1600" dirty="0"/>
                <a:t>remote</a:t>
              </a:r>
            </a:p>
            <a:p>
              <a:r>
                <a:rPr lang="en-US" altLang="en-US" sz="1600" dirty="0"/>
                <a:t>read</a:t>
              </a:r>
              <a:r>
                <a:rPr lang="en-US" altLang="en-US" dirty="0"/>
                <a:t>,</a:t>
              </a:r>
            </a:p>
            <a:p>
              <a:r>
                <a:rPr lang="en-US" altLang="en-US" dirty="0"/>
                <a:t>sort</a:t>
              </a:r>
            </a:p>
          </p:txBody>
        </p:sp>
      </p:grpSp>
      <p:grpSp>
        <p:nvGrpSpPr>
          <p:cNvPr id="92" name="Group 70"/>
          <p:cNvGrpSpPr>
            <a:grpSpLocks/>
          </p:cNvGrpSpPr>
          <p:nvPr/>
        </p:nvGrpSpPr>
        <p:grpSpPr bwMode="auto">
          <a:xfrm>
            <a:off x="-65088" y="3114229"/>
            <a:ext cx="1423988" cy="2044700"/>
            <a:chOff x="-41" y="2024"/>
            <a:chExt cx="897" cy="1288"/>
          </a:xfrm>
        </p:grpSpPr>
        <p:grpSp>
          <p:nvGrpSpPr>
            <p:cNvPr id="93" name="Group 64"/>
            <p:cNvGrpSpPr>
              <a:grpSpLocks/>
            </p:cNvGrpSpPr>
            <p:nvPr/>
          </p:nvGrpSpPr>
          <p:grpSpPr bwMode="auto">
            <a:xfrm>
              <a:off x="144" y="2736"/>
              <a:ext cx="528" cy="576"/>
              <a:chOff x="144" y="2736"/>
              <a:chExt cx="528" cy="576"/>
            </a:xfrm>
          </p:grpSpPr>
          <p:sp>
            <p:nvSpPr>
              <p:cNvPr id="96" name="Rectangle 9"/>
              <p:cNvSpPr>
                <a:spLocks noChangeArrowheads="1"/>
              </p:cNvSpPr>
              <p:nvPr/>
            </p:nvSpPr>
            <p:spPr bwMode="auto">
              <a:xfrm>
                <a:off x="144" y="2736"/>
                <a:ext cx="528" cy="192"/>
              </a:xfrm>
              <a:prstGeom prst="rect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/>
                <a:r>
                  <a:rPr lang="en-US" altLang="en-US"/>
                  <a:t>Split 0</a:t>
                </a:r>
              </a:p>
            </p:txBody>
          </p:sp>
          <p:sp>
            <p:nvSpPr>
              <p:cNvPr id="97" name="Rectangle 10"/>
              <p:cNvSpPr>
                <a:spLocks noChangeArrowheads="1"/>
              </p:cNvSpPr>
              <p:nvPr/>
            </p:nvSpPr>
            <p:spPr bwMode="auto">
              <a:xfrm>
                <a:off x="144" y="2928"/>
                <a:ext cx="528" cy="192"/>
              </a:xfrm>
              <a:prstGeom prst="rect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/>
                <a:r>
                  <a:rPr lang="en-US" altLang="en-US"/>
                  <a:t>Split 1</a:t>
                </a:r>
              </a:p>
            </p:txBody>
          </p:sp>
          <p:sp>
            <p:nvSpPr>
              <p:cNvPr id="98" name="Rectangle 11"/>
              <p:cNvSpPr>
                <a:spLocks noChangeArrowheads="1"/>
              </p:cNvSpPr>
              <p:nvPr/>
            </p:nvSpPr>
            <p:spPr bwMode="auto">
              <a:xfrm>
                <a:off x="144" y="3120"/>
                <a:ext cx="528" cy="192"/>
              </a:xfrm>
              <a:prstGeom prst="rect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/>
                <a:r>
                  <a:rPr lang="en-US" altLang="en-US"/>
                  <a:t>Split 2</a:t>
                </a:r>
              </a:p>
            </p:txBody>
          </p:sp>
        </p:grpSp>
        <p:sp>
          <p:nvSpPr>
            <p:cNvPr id="94" name="Text Box 69"/>
            <p:cNvSpPr txBox="1">
              <a:spLocks noChangeArrowheads="1"/>
            </p:cNvSpPr>
            <p:nvPr/>
          </p:nvSpPr>
          <p:spPr bwMode="auto">
            <a:xfrm>
              <a:off x="-41" y="2024"/>
              <a:ext cx="89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en-US" altLang="en-US" dirty="0"/>
                <a:t>Input Data</a:t>
              </a:r>
            </a:p>
          </p:txBody>
        </p:sp>
      </p:grpSp>
      <p:sp>
        <p:nvSpPr>
          <p:cNvPr id="99" name="Rectangle 98"/>
          <p:cNvSpPr/>
          <p:nvPr/>
        </p:nvSpPr>
        <p:spPr>
          <a:xfrm>
            <a:off x="1254919" y="6279703"/>
            <a:ext cx="2443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Map</a:t>
            </a:r>
            <a:endParaRPr lang="en-US" b="1" dirty="0"/>
          </a:p>
        </p:txBody>
      </p:sp>
      <p:sp>
        <p:nvSpPr>
          <p:cNvPr id="100" name="Rectangle 99"/>
          <p:cNvSpPr/>
          <p:nvPr/>
        </p:nvSpPr>
        <p:spPr>
          <a:xfrm>
            <a:off x="5229852" y="6279703"/>
            <a:ext cx="1808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Reduce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629400" y="3114229"/>
            <a:ext cx="2328866" cy="2273300"/>
            <a:chOff x="6629400" y="3114229"/>
            <a:chExt cx="2328866" cy="2273300"/>
          </a:xfrm>
        </p:grpSpPr>
        <p:grpSp>
          <p:nvGrpSpPr>
            <p:cNvPr id="86" name="Group 63"/>
            <p:cNvGrpSpPr>
              <a:grpSpLocks/>
            </p:cNvGrpSpPr>
            <p:nvPr/>
          </p:nvGrpSpPr>
          <p:grpSpPr bwMode="auto">
            <a:xfrm>
              <a:off x="6629400" y="3787329"/>
              <a:ext cx="1981200" cy="1600200"/>
              <a:chOff x="4176" y="2448"/>
              <a:chExt cx="1248" cy="1008"/>
            </a:xfrm>
          </p:grpSpPr>
          <p:sp>
            <p:nvSpPr>
              <p:cNvPr id="87" name="Rectangle 27"/>
              <p:cNvSpPr>
                <a:spLocks noChangeArrowheads="1"/>
              </p:cNvSpPr>
              <p:nvPr/>
            </p:nvSpPr>
            <p:spPr bwMode="auto">
              <a:xfrm>
                <a:off x="4848" y="2448"/>
                <a:ext cx="576" cy="384"/>
              </a:xfrm>
              <a:prstGeom prst="rect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/>
                <a:r>
                  <a:rPr lang="en-US" altLang="en-US" dirty="0"/>
                  <a:t>Output</a:t>
                </a:r>
              </a:p>
              <a:p>
                <a:pPr algn="ctr"/>
                <a:r>
                  <a:rPr lang="en-US" altLang="en-US" dirty="0"/>
                  <a:t>File 0</a:t>
                </a:r>
              </a:p>
            </p:txBody>
          </p:sp>
          <p:sp>
            <p:nvSpPr>
              <p:cNvPr id="88" name="Rectangle 28"/>
              <p:cNvSpPr>
                <a:spLocks noChangeArrowheads="1"/>
              </p:cNvSpPr>
              <p:nvPr/>
            </p:nvSpPr>
            <p:spPr bwMode="auto">
              <a:xfrm>
                <a:off x="4848" y="3072"/>
                <a:ext cx="576" cy="384"/>
              </a:xfrm>
              <a:prstGeom prst="rect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/>
                <a:r>
                  <a:rPr lang="en-US" altLang="en-US"/>
                  <a:t>Output</a:t>
                </a:r>
              </a:p>
              <a:p>
                <a:pPr algn="ctr"/>
                <a:r>
                  <a:rPr lang="en-US" altLang="en-US"/>
                  <a:t>File 1</a:t>
                </a:r>
              </a:p>
            </p:txBody>
          </p:sp>
          <p:sp>
            <p:nvSpPr>
              <p:cNvPr id="89" name="Line 60"/>
              <p:cNvSpPr>
                <a:spLocks noChangeShapeType="1"/>
              </p:cNvSpPr>
              <p:nvPr/>
            </p:nvSpPr>
            <p:spPr bwMode="auto">
              <a:xfrm>
                <a:off x="4176" y="2688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61"/>
              <p:cNvSpPr>
                <a:spLocks noChangeShapeType="1"/>
              </p:cNvSpPr>
              <p:nvPr/>
            </p:nvSpPr>
            <p:spPr bwMode="auto">
              <a:xfrm>
                <a:off x="4176" y="3312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Text Box 62"/>
              <p:cNvSpPr txBox="1">
                <a:spLocks noChangeArrowheads="1"/>
              </p:cNvSpPr>
              <p:nvPr/>
            </p:nvSpPr>
            <p:spPr bwMode="auto">
              <a:xfrm>
                <a:off x="4214" y="2468"/>
                <a:ext cx="47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r>
                  <a:rPr lang="en-US" altLang="en-US"/>
                  <a:t>write</a:t>
                </a:r>
              </a:p>
            </p:txBody>
          </p:sp>
        </p:grpSp>
        <p:sp>
          <p:nvSpPr>
            <p:cNvPr id="101" name="Text Box 69"/>
            <p:cNvSpPr txBox="1">
              <a:spLocks noChangeArrowheads="1"/>
            </p:cNvSpPr>
            <p:nvPr/>
          </p:nvSpPr>
          <p:spPr bwMode="auto">
            <a:xfrm>
              <a:off x="7346953" y="3114229"/>
              <a:ext cx="16113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en-US" altLang="en-US" dirty="0" smtClean="0"/>
                <a:t>Output Data</a:t>
              </a:r>
              <a:endParaRPr lang="en-US" altLang="en-US" dirty="0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827584" y="3439238"/>
            <a:ext cx="1368152" cy="301409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Transfer </a:t>
            </a:r>
            <a:r>
              <a:rPr lang="en-US" sz="2400" dirty="0" err="1"/>
              <a:t>peta</a:t>
            </a:r>
            <a:r>
              <a:rPr lang="en-US" sz="2400" dirty="0"/>
              <a:t>-scale </a:t>
            </a:r>
            <a:r>
              <a:rPr lang="en-US" sz="2400" dirty="0" smtClean="0"/>
              <a:t>data through network</a:t>
            </a:r>
            <a:endParaRPr lang="en-US" sz="2400" dirty="0"/>
          </a:p>
        </p:txBody>
      </p:sp>
      <p:sp>
        <p:nvSpPr>
          <p:cNvPr id="95" name="Date Placeholder 94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B.Ramamurthy &amp; K.Madurai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82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99" grpId="0"/>
      <p:bldP spid="100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Process lots of data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Google </a:t>
            </a:r>
            <a:r>
              <a:rPr lang="en-US" dirty="0"/>
              <a:t>processed about </a:t>
            </a:r>
            <a:r>
              <a:rPr lang="en-US" dirty="0">
                <a:solidFill>
                  <a:srgbClr val="FF0000"/>
                </a:solidFill>
              </a:rPr>
              <a:t>24 petabytes </a:t>
            </a:r>
            <a:r>
              <a:rPr lang="en-US" dirty="0"/>
              <a:t>of data per day in 2009.</a:t>
            </a:r>
            <a:endParaRPr lang="en-US" b="1" dirty="0" smtClean="0"/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single machine </a:t>
            </a:r>
            <a:r>
              <a:rPr lang="en-US" dirty="0" smtClean="0"/>
              <a:t>cannot serve all the data</a:t>
            </a:r>
          </a:p>
          <a:p>
            <a:pPr lvl="2"/>
            <a:r>
              <a:rPr lang="en-US" dirty="0" smtClean="0"/>
              <a:t>You </a:t>
            </a:r>
            <a:r>
              <a:rPr lang="en-US" dirty="0"/>
              <a:t>need a distributed system to store and process </a:t>
            </a:r>
            <a:r>
              <a:rPr lang="en-US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parallel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Parallel </a:t>
            </a:r>
            <a:r>
              <a:rPr lang="en-US" dirty="0"/>
              <a:t>programming?</a:t>
            </a:r>
          </a:p>
          <a:p>
            <a:pPr lvl="2"/>
            <a:r>
              <a:rPr lang="en-US" b="1" dirty="0" smtClean="0">
                <a:solidFill>
                  <a:srgbClr val="663300"/>
                </a:solidFill>
              </a:rPr>
              <a:t>Threading</a:t>
            </a:r>
            <a:r>
              <a:rPr lang="en-US" dirty="0" smtClean="0"/>
              <a:t> </a:t>
            </a:r>
            <a:r>
              <a:rPr lang="en-US" dirty="0"/>
              <a:t>is hard</a:t>
            </a:r>
            <a:r>
              <a:rPr lang="en-US" dirty="0" smtClean="0"/>
              <a:t>!</a:t>
            </a:r>
          </a:p>
          <a:p>
            <a:pPr lvl="2"/>
            <a:r>
              <a:rPr lang="en-US" dirty="0"/>
              <a:t>How do you facilitate </a:t>
            </a: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between nodes?</a:t>
            </a:r>
          </a:p>
          <a:p>
            <a:pPr lvl="2"/>
            <a:r>
              <a:rPr lang="en-US" dirty="0" smtClean="0"/>
              <a:t>How </a:t>
            </a:r>
            <a:r>
              <a:rPr lang="en-US" dirty="0"/>
              <a:t>do you </a:t>
            </a:r>
            <a:r>
              <a:rPr lang="en-US" b="1" dirty="0"/>
              <a:t>scale to </a:t>
            </a:r>
            <a:r>
              <a:rPr lang="en-US" b="1" dirty="0">
                <a:solidFill>
                  <a:srgbClr val="006600"/>
                </a:solidFill>
              </a:rPr>
              <a:t>more machines</a:t>
            </a:r>
            <a:r>
              <a:rPr lang="en-US" dirty="0"/>
              <a:t>?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How </a:t>
            </a:r>
            <a:r>
              <a:rPr lang="en-US" dirty="0"/>
              <a:t>do you handle machine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failures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0496-1CF9-408E-B326-6CCA99B8516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B.Ramamurthy &amp; K.Madurai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876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Google File System </a:t>
            </a:r>
            <a:r>
              <a:rPr lang="en-US" sz="4000" dirty="0" smtClean="0"/>
              <a:t>(GFS)</a:t>
            </a:r>
            <a:br>
              <a:rPr lang="en-US" sz="4000" dirty="0" smtClean="0"/>
            </a:br>
            <a:r>
              <a:rPr lang="en-US" dirty="0" smtClean="0"/>
              <a:t>Hadoop Distributed File System </a:t>
            </a:r>
            <a:r>
              <a:rPr lang="en-US" sz="4000" dirty="0" smtClean="0"/>
              <a:t>(HDFS)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Split data and store 3 replica on commodity servers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0496-1CF9-408E-B326-6CCA99B85165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Content Placeholder 4" descr="C:\Users\bunny\AppData\Roaming\Tencent\Users\501239855\QQ\WinTemp\RichOle\0$BK[BAQ(OAT{}B%KS{3CC0.jpg"/>
          <p:cNvPicPr>
            <a:picLocks noGr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1991" y="2989004"/>
            <a:ext cx="5472608" cy="385966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B.Ramamurthy &amp; K.Madurai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253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MapReduce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0496-1CF9-408E-B326-6CCA99B8516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3" name="Oval 5"/>
          <p:cNvSpPr>
            <a:spLocks noChangeArrowheads="1"/>
          </p:cNvSpPr>
          <p:nvPr/>
        </p:nvSpPr>
        <p:spPr bwMode="auto">
          <a:xfrm>
            <a:off x="3886200" y="1846005"/>
            <a:ext cx="990600" cy="457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en-US" dirty="0"/>
              <a:t>Master</a:t>
            </a:r>
          </a:p>
        </p:txBody>
      </p:sp>
      <p:grpSp>
        <p:nvGrpSpPr>
          <p:cNvPr id="102" name="Group 101"/>
          <p:cNvGrpSpPr/>
          <p:nvPr/>
        </p:nvGrpSpPr>
        <p:grpSpPr>
          <a:xfrm>
            <a:off x="2743200" y="1998405"/>
            <a:ext cx="3350536" cy="1143000"/>
            <a:chOff x="2743200" y="2031504"/>
            <a:chExt cx="3350536" cy="1143000"/>
          </a:xfrm>
        </p:grpSpPr>
        <p:sp>
          <p:nvSpPr>
            <p:cNvPr id="47" name="Line 37"/>
            <p:cNvSpPr>
              <a:spLocks noChangeShapeType="1"/>
            </p:cNvSpPr>
            <p:nvPr/>
          </p:nvSpPr>
          <p:spPr bwMode="auto">
            <a:xfrm flipH="1">
              <a:off x="2895600" y="2183904"/>
              <a:ext cx="9906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38"/>
            <p:cNvSpPr>
              <a:spLocks noChangeShapeType="1"/>
            </p:cNvSpPr>
            <p:nvPr/>
          </p:nvSpPr>
          <p:spPr bwMode="auto">
            <a:xfrm>
              <a:off x="4876800" y="2183904"/>
              <a:ext cx="9144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Text Box 39"/>
            <p:cNvSpPr txBox="1">
              <a:spLocks noChangeArrowheads="1"/>
            </p:cNvSpPr>
            <p:nvPr/>
          </p:nvSpPr>
          <p:spPr bwMode="auto">
            <a:xfrm>
              <a:off x="2743200" y="2031504"/>
              <a:ext cx="83708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en-US" altLang="en-US" sz="1600" dirty="0"/>
                <a:t>assign</a:t>
              </a:r>
            </a:p>
            <a:p>
              <a:r>
                <a:rPr lang="en-US" altLang="en-US" sz="1600" dirty="0"/>
                <a:t>map</a:t>
              </a:r>
            </a:p>
          </p:txBody>
        </p:sp>
        <p:sp>
          <p:nvSpPr>
            <p:cNvPr id="50" name="Text Box 40"/>
            <p:cNvSpPr txBox="1">
              <a:spLocks noChangeArrowheads="1"/>
            </p:cNvSpPr>
            <p:nvPr/>
          </p:nvSpPr>
          <p:spPr bwMode="auto">
            <a:xfrm>
              <a:off x="5211763" y="2139454"/>
              <a:ext cx="88197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en-US" altLang="en-US" sz="1600" dirty="0"/>
                <a:t>assign</a:t>
              </a:r>
            </a:p>
            <a:p>
              <a:r>
                <a:rPr lang="en-US" altLang="en-US" sz="1600" dirty="0"/>
                <a:t>reduce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638800" y="3219649"/>
            <a:ext cx="990600" cy="1447800"/>
            <a:chOff x="5638800" y="2886348"/>
            <a:chExt cx="990600" cy="1447800"/>
          </a:xfrm>
        </p:grpSpPr>
        <p:sp>
          <p:nvSpPr>
            <p:cNvPr id="53" name="Oval 23"/>
            <p:cNvSpPr>
              <a:spLocks noChangeArrowheads="1"/>
            </p:cNvSpPr>
            <p:nvPr/>
          </p:nvSpPr>
          <p:spPr bwMode="auto">
            <a:xfrm>
              <a:off x="5638800" y="3876948"/>
              <a:ext cx="990600" cy="457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/>
              <a:r>
                <a:rPr lang="en-US" altLang="en-US" dirty="0"/>
                <a:t>Worker</a:t>
              </a:r>
            </a:p>
          </p:txBody>
        </p:sp>
        <p:sp>
          <p:nvSpPr>
            <p:cNvPr id="54" name="Oval 24"/>
            <p:cNvSpPr>
              <a:spLocks noChangeArrowheads="1"/>
            </p:cNvSpPr>
            <p:nvPr/>
          </p:nvSpPr>
          <p:spPr bwMode="auto">
            <a:xfrm>
              <a:off x="5638800" y="2886348"/>
              <a:ext cx="990600" cy="457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/>
              <a:r>
                <a:rPr lang="en-US" altLang="en-US" dirty="0"/>
                <a:t>Worker</a:t>
              </a:r>
            </a:p>
          </p:txBody>
        </p:sp>
      </p:grpSp>
      <p:grpSp>
        <p:nvGrpSpPr>
          <p:cNvPr id="55" name="Group 65"/>
          <p:cNvGrpSpPr>
            <a:grpSpLocks/>
          </p:cNvGrpSpPr>
          <p:nvPr/>
        </p:nvGrpSpPr>
        <p:grpSpPr bwMode="auto">
          <a:xfrm>
            <a:off x="1981200" y="2914849"/>
            <a:ext cx="990600" cy="2133600"/>
            <a:chOff x="1248" y="2352"/>
            <a:chExt cx="624" cy="1344"/>
          </a:xfrm>
        </p:grpSpPr>
        <p:sp>
          <p:nvSpPr>
            <p:cNvPr id="56" name="Oval 6"/>
            <p:cNvSpPr>
              <a:spLocks noChangeArrowheads="1"/>
            </p:cNvSpPr>
            <p:nvPr/>
          </p:nvSpPr>
          <p:spPr bwMode="auto">
            <a:xfrm>
              <a:off x="1248" y="2352"/>
              <a:ext cx="624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/>
              <a:r>
                <a:rPr lang="en-US" altLang="en-US" dirty="0"/>
                <a:t>Worker</a:t>
              </a:r>
            </a:p>
          </p:txBody>
        </p:sp>
        <p:sp>
          <p:nvSpPr>
            <p:cNvPr id="57" name="Oval 7"/>
            <p:cNvSpPr>
              <a:spLocks noChangeArrowheads="1"/>
            </p:cNvSpPr>
            <p:nvPr/>
          </p:nvSpPr>
          <p:spPr bwMode="auto">
            <a:xfrm>
              <a:off x="1248" y="2880"/>
              <a:ext cx="624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/>
              <a:r>
                <a:rPr lang="en-US" altLang="en-US"/>
                <a:t>Worker</a:t>
              </a:r>
            </a:p>
          </p:txBody>
        </p:sp>
        <p:sp>
          <p:nvSpPr>
            <p:cNvPr id="58" name="Oval 8"/>
            <p:cNvSpPr>
              <a:spLocks noChangeArrowheads="1"/>
            </p:cNvSpPr>
            <p:nvPr/>
          </p:nvSpPr>
          <p:spPr bwMode="auto">
            <a:xfrm>
              <a:off x="1248" y="3408"/>
              <a:ext cx="624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/>
              <a:r>
                <a:rPr lang="en-US" altLang="en-US"/>
                <a:t>Worker</a:t>
              </a:r>
            </a:p>
          </p:txBody>
        </p:sp>
      </p:grpSp>
      <p:grpSp>
        <p:nvGrpSpPr>
          <p:cNvPr id="59" name="Group 46"/>
          <p:cNvGrpSpPr>
            <a:grpSpLocks/>
          </p:cNvGrpSpPr>
          <p:nvPr/>
        </p:nvGrpSpPr>
        <p:grpSpPr bwMode="auto">
          <a:xfrm>
            <a:off x="1066800" y="3410150"/>
            <a:ext cx="1038225" cy="1703388"/>
            <a:chOff x="672" y="2664"/>
            <a:chExt cx="654" cy="1073"/>
          </a:xfrm>
        </p:grpSpPr>
        <p:sp>
          <p:nvSpPr>
            <p:cNvPr id="60" name="Line 42"/>
            <p:cNvSpPr>
              <a:spLocks noChangeShapeType="1"/>
            </p:cNvSpPr>
            <p:nvPr/>
          </p:nvSpPr>
          <p:spPr bwMode="auto">
            <a:xfrm flipV="1">
              <a:off x="672" y="2664"/>
              <a:ext cx="654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43"/>
            <p:cNvSpPr>
              <a:spLocks noChangeShapeType="1"/>
            </p:cNvSpPr>
            <p:nvPr/>
          </p:nvSpPr>
          <p:spPr bwMode="auto">
            <a:xfrm>
              <a:off x="672" y="3024"/>
              <a:ext cx="627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44"/>
            <p:cNvSpPr>
              <a:spLocks noChangeShapeType="1"/>
            </p:cNvSpPr>
            <p:nvPr/>
          </p:nvSpPr>
          <p:spPr bwMode="auto">
            <a:xfrm>
              <a:off x="672" y="3216"/>
              <a:ext cx="654" cy="5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" name="Group 51"/>
          <p:cNvGrpSpPr>
            <a:grpSpLocks/>
          </p:cNvGrpSpPr>
          <p:nvPr/>
        </p:nvGrpSpPr>
        <p:grpSpPr bwMode="auto">
          <a:xfrm>
            <a:off x="2971800" y="2914849"/>
            <a:ext cx="1600200" cy="2133600"/>
            <a:chOff x="1872" y="2352"/>
            <a:chExt cx="1008" cy="1344"/>
          </a:xfrm>
        </p:grpSpPr>
        <p:grpSp>
          <p:nvGrpSpPr>
            <p:cNvPr id="65" name="Group 16"/>
            <p:cNvGrpSpPr>
              <a:grpSpLocks/>
            </p:cNvGrpSpPr>
            <p:nvPr/>
          </p:nvGrpSpPr>
          <p:grpSpPr bwMode="auto">
            <a:xfrm>
              <a:off x="2592" y="2352"/>
              <a:ext cx="288" cy="288"/>
              <a:chOff x="2640" y="2160"/>
              <a:chExt cx="288" cy="288"/>
            </a:xfrm>
          </p:grpSpPr>
          <p:sp>
            <p:nvSpPr>
              <p:cNvPr id="76" name="Rectangle 14"/>
              <p:cNvSpPr>
                <a:spLocks noChangeArrowheads="1"/>
              </p:cNvSpPr>
              <p:nvPr/>
            </p:nvSpPr>
            <p:spPr bwMode="auto">
              <a:xfrm>
                <a:off x="2640" y="2160"/>
                <a:ext cx="144" cy="288"/>
              </a:xfrm>
              <a:prstGeom prst="rect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7" name="Rectangle 15"/>
              <p:cNvSpPr>
                <a:spLocks noChangeArrowheads="1"/>
              </p:cNvSpPr>
              <p:nvPr/>
            </p:nvSpPr>
            <p:spPr bwMode="auto">
              <a:xfrm>
                <a:off x="2784" y="2160"/>
                <a:ext cx="144" cy="288"/>
              </a:xfrm>
              <a:prstGeom prst="rect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6" name="Group 17"/>
            <p:cNvGrpSpPr>
              <a:grpSpLocks/>
            </p:cNvGrpSpPr>
            <p:nvPr/>
          </p:nvGrpSpPr>
          <p:grpSpPr bwMode="auto">
            <a:xfrm>
              <a:off x="2592" y="2880"/>
              <a:ext cx="288" cy="288"/>
              <a:chOff x="2640" y="2160"/>
              <a:chExt cx="288" cy="288"/>
            </a:xfrm>
          </p:grpSpPr>
          <p:sp>
            <p:nvSpPr>
              <p:cNvPr id="74" name="Rectangle 18"/>
              <p:cNvSpPr>
                <a:spLocks noChangeArrowheads="1"/>
              </p:cNvSpPr>
              <p:nvPr/>
            </p:nvSpPr>
            <p:spPr bwMode="auto">
              <a:xfrm>
                <a:off x="2640" y="2160"/>
                <a:ext cx="144" cy="288"/>
              </a:xfrm>
              <a:prstGeom prst="rect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5" name="Rectangle 19"/>
              <p:cNvSpPr>
                <a:spLocks noChangeArrowheads="1"/>
              </p:cNvSpPr>
              <p:nvPr/>
            </p:nvSpPr>
            <p:spPr bwMode="auto">
              <a:xfrm>
                <a:off x="2784" y="2160"/>
                <a:ext cx="144" cy="288"/>
              </a:xfrm>
              <a:prstGeom prst="rect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7" name="Group 20"/>
            <p:cNvGrpSpPr>
              <a:grpSpLocks/>
            </p:cNvGrpSpPr>
            <p:nvPr/>
          </p:nvGrpSpPr>
          <p:grpSpPr bwMode="auto">
            <a:xfrm>
              <a:off x="2592" y="3408"/>
              <a:ext cx="288" cy="288"/>
              <a:chOff x="2640" y="2160"/>
              <a:chExt cx="288" cy="288"/>
            </a:xfrm>
          </p:grpSpPr>
          <p:sp>
            <p:nvSpPr>
              <p:cNvPr id="72" name="Rectangle 21"/>
              <p:cNvSpPr>
                <a:spLocks noChangeArrowheads="1"/>
              </p:cNvSpPr>
              <p:nvPr/>
            </p:nvSpPr>
            <p:spPr bwMode="auto">
              <a:xfrm>
                <a:off x="2640" y="2160"/>
                <a:ext cx="144" cy="288"/>
              </a:xfrm>
              <a:prstGeom prst="rect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3" name="Rectangle 22"/>
              <p:cNvSpPr>
                <a:spLocks noChangeArrowheads="1"/>
              </p:cNvSpPr>
              <p:nvPr/>
            </p:nvSpPr>
            <p:spPr bwMode="auto">
              <a:xfrm>
                <a:off x="2784" y="2160"/>
                <a:ext cx="144" cy="288"/>
              </a:xfrm>
              <a:prstGeom prst="rect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68" name="Line 47"/>
            <p:cNvSpPr>
              <a:spLocks noChangeShapeType="1"/>
            </p:cNvSpPr>
            <p:nvPr/>
          </p:nvSpPr>
          <p:spPr bwMode="auto">
            <a:xfrm>
              <a:off x="1872" y="2496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48"/>
            <p:cNvSpPr>
              <a:spLocks noChangeShapeType="1"/>
            </p:cNvSpPr>
            <p:nvPr/>
          </p:nvSpPr>
          <p:spPr bwMode="auto">
            <a:xfrm>
              <a:off x="1872" y="3024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49"/>
            <p:cNvSpPr>
              <a:spLocks noChangeShapeType="1"/>
            </p:cNvSpPr>
            <p:nvPr/>
          </p:nvSpPr>
          <p:spPr bwMode="auto">
            <a:xfrm>
              <a:off x="1872" y="3552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Text Box 50"/>
            <p:cNvSpPr txBox="1">
              <a:spLocks noChangeArrowheads="1"/>
            </p:cNvSpPr>
            <p:nvPr/>
          </p:nvSpPr>
          <p:spPr bwMode="auto">
            <a:xfrm>
              <a:off x="1970" y="2620"/>
              <a:ext cx="482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en-US" altLang="en-US" sz="1600" dirty="0"/>
                <a:t>local</a:t>
              </a:r>
              <a:endParaRPr lang="en-US" altLang="en-US" dirty="0"/>
            </a:p>
            <a:p>
              <a:r>
                <a:rPr lang="en-US" altLang="en-US" dirty="0"/>
                <a:t>write</a:t>
              </a:r>
            </a:p>
          </p:txBody>
        </p:sp>
      </p:grpSp>
      <p:grpSp>
        <p:nvGrpSpPr>
          <p:cNvPr id="78" name="Group 59"/>
          <p:cNvGrpSpPr>
            <a:grpSpLocks/>
          </p:cNvGrpSpPr>
          <p:nvPr/>
        </p:nvGrpSpPr>
        <p:grpSpPr bwMode="auto">
          <a:xfrm>
            <a:off x="4572000" y="3143448"/>
            <a:ext cx="1074738" cy="2416175"/>
            <a:chOff x="2880" y="2496"/>
            <a:chExt cx="677" cy="1522"/>
          </a:xfrm>
        </p:grpSpPr>
        <p:sp>
          <p:nvSpPr>
            <p:cNvPr id="79" name="Line 52"/>
            <p:cNvSpPr>
              <a:spLocks noChangeShapeType="1"/>
            </p:cNvSpPr>
            <p:nvPr/>
          </p:nvSpPr>
          <p:spPr bwMode="auto">
            <a:xfrm>
              <a:off x="2880" y="2496"/>
              <a:ext cx="67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53"/>
            <p:cNvSpPr>
              <a:spLocks noChangeShapeType="1"/>
            </p:cNvSpPr>
            <p:nvPr/>
          </p:nvSpPr>
          <p:spPr bwMode="auto">
            <a:xfrm>
              <a:off x="2880" y="2496"/>
              <a:ext cx="672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54"/>
            <p:cNvSpPr>
              <a:spLocks noChangeShapeType="1"/>
            </p:cNvSpPr>
            <p:nvPr/>
          </p:nvSpPr>
          <p:spPr bwMode="auto">
            <a:xfrm flipV="1">
              <a:off x="2880" y="2688"/>
              <a:ext cx="67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55"/>
            <p:cNvSpPr>
              <a:spLocks noChangeShapeType="1"/>
            </p:cNvSpPr>
            <p:nvPr/>
          </p:nvSpPr>
          <p:spPr bwMode="auto">
            <a:xfrm>
              <a:off x="2880" y="3024"/>
              <a:ext cx="67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56"/>
            <p:cNvSpPr>
              <a:spLocks noChangeShapeType="1"/>
            </p:cNvSpPr>
            <p:nvPr/>
          </p:nvSpPr>
          <p:spPr bwMode="auto">
            <a:xfrm flipV="1">
              <a:off x="2880" y="2736"/>
              <a:ext cx="672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57"/>
            <p:cNvSpPr>
              <a:spLocks noChangeShapeType="1"/>
            </p:cNvSpPr>
            <p:nvPr/>
          </p:nvSpPr>
          <p:spPr bwMode="auto">
            <a:xfrm flipV="1">
              <a:off x="2880" y="3312"/>
              <a:ext cx="67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Text Box 58"/>
            <p:cNvSpPr txBox="1">
              <a:spLocks noChangeArrowheads="1"/>
            </p:cNvSpPr>
            <p:nvPr/>
          </p:nvSpPr>
          <p:spPr bwMode="auto">
            <a:xfrm>
              <a:off x="2976" y="3456"/>
              <a:ext cx="581" cy="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en-US" altLang="en-US" sz="1600" dirty="0"/>
                <a:t>remote</a:t>
              </a:r>
            </a:p>
            <a:p>
              <a:r>
                <a:rPr lang="en-US" altLang="en-US" sz="1600" dirty="0"/>
                <a:t>read</a:t>
              </a:r>
              <a:r>
                <a:rPr lang="en-US" altLang="en-US" dirty="0"/>
                <a:t>,</a:t>
              </a:r>
            </a:p>
            <a:p>
              <a:r>
                <a:rPr lang="en-US" altLang="en-US" dirty="0"/>
                <a:t>sort</a:t>
              </a:r>
            </a:p>
          </p:txBody>
        </p:sp>
      </p:grpSp>
      <p:grpSp>
        <p:nvGrpSpPr>
          <p:cNvPr id="86" name="Group 63"/>
          <p:cNvGrpSpPr>
            <a:grpSpLocks/>
          </p:cNvGrpSpPr>
          <p:nvPr/>
        </p:nvGrpSpPr>
        <p:grpSpPr bwMode="auto">
          <a:xfrm>
            <a:off x="6629400" y="3067249"/>
            <a:ext cx="1981200" cy="1600200"/>
            <a:chOff x="4176" y="2448"/>
            <a:chExt cx="1248" cy="1008"/>
          </a:xfrm>
        </p:grpSpPr>
        <p:sp>
          <p:nvSpPr>
            <p:cNvPr id="87" name="Rectangle 27"/>
            <p:cNvSpPr>
              <a:spLocks noChangeArrowheads="1"/>
            </p:cNvSpPr>
            <p:nvPr/>
          </p:nvSpPr>
          <p:spPr bwMode="auto">
            <a:xfrm>
              <a:off x="4848" y="2448"/>
              <a:ext cx="576" cy="384"/>
            </a:xfrm>
            <a:prstGeom prst="rect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/>
              <a:r>
                <a:rPr lang="en-US" altLang="en-US"/>
                <a:t>Output</a:t>
              </a:r>
            </a:p>
            <a:p>
              <a:pPr algn="ctr"/>
              <a:r>
                <a:rPr lang="en-US" altLang="en-US"/>
                <a:t>File 0</a:t>
              </a:r>
            </a:p>
          </p:txBody>
        </p:sp>
        <p:sp>
          <p:nvSpPr>
            <p:cNvPr id="88" name="Rectangle 28"/>
            <p:cNvSpPr>
              <a:spLocks noChangeArrowheads="1"/>
            </p:cNvSpPr>
            <p:nvPr/>
          </p:nvSpPr>
          <p:spPr bwMode="auto">
            <a:xfrm>
              <a:off x="4848" y="3072"/>
              <a:ext cx="576" cy="384"/>
            </a:xfrm>
            <a:prstGeom prst="rect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/>
              <a:r>
                <a:rPr lang="en-US" altLang="en-US"/>
                <a:t>Output</a:t>
              </a:r>
            </a:p>
            <a:p>
              <a:pPr algn="ctr"/>
              <a:r>
                <a:rPr lang="en-US" altLang="en-US"/>
                <a:t>File 1</a:t>
              </a:r>
            </a:p>
          </p:txBody>
        </p:sp>
        <p:sp>
          <p:nvSpPr>
            <p:cNvPr id="89" name="Line 60"/>
            <p:cNvSpPr>
              <a:spLocks noChangeShapeType="1"/>
            </p:cNvSpPr>
            <p:nvPr/>
          </p:nvSpPr>
          <p:spPr bwMode="auto">
            <a:xfrm>
              <a:off x="4176" y="268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61"/>
            <p:cNvSpPr>
              <a:spLocks noChangeShapeType="1"/>
            </p:cNvSpPr>
            <p:nvPr/>
          </p:nvSpPr>
          <p:spPr bwMode="auto">
            <a:xfrm>
              <a:off x="4176" y="331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Text Box 62"/>
            <p:cNvSpPr txBox="1">
              <a:spLocks noChangeArrowheads="1"/>
            </p:cNvSpPr>
            <p:nvPr/>
          </p:nvSpPr>
          <p:spPr bwMode="auto">
            <a:xfrm>
              <a:off x="4214" y="2468"/>
              <a:ext cx="4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en-US" altLang="en-US"/>
                <a:t>write</a:t>
              </a:r>
            </a:p>
          </p:txBody>
        </p:sp>
      </p:grpSp>
      <p:grpSp>
        <p:nvGrpSpPr>
          <p:cNvPr id="92" name="Group 70"/>
          <p:cNvGrpSpPr>
            <a:grpSpLocks/>
          </p:cNvGrpSpPr>
          <p:nvPr/>
        </p:nvGrpSpPr>
        <p:grpSpPr bwMode="auto">
          <a:xfrm>
            <a:off x="-65088" y="2394150"/>
            <a:ext cx="9023354" cy="2871788"/>
            <a:chOff x="-41" y="2024"/>
            <a:chExt cx="5684" cy="1809"/>
          </a:xfrm>
        </p:grpSpPr>
        <p:grpSp>
          <p:nvGrpSpPr>
            <p:cNvPr id="93" name="Group 64"/>
            <p:cNvGrpSpPr>
              <a:grpSpLocks/>
            </p:cNvGrpSpPr>
            <p:nvPr/>
          </p:nvGrpSpPr>
          <p:grpSpPr bwMode="auto">
            <a:xfrm>
              <a:off x="144" y="2568"/>
              <a:ext cx="1710" cy="1265"/>
              <a:chOff x="144" y="2568"/>
              <a:chExt cx="1710" cy="1265"/>
            </a:xfrm>
          </p:grpSpPr>
          <p:sp>
            <p:nvSpPr>
              <p:cNvPr id="96" name="Rectangle 9"/>
              <p:cNvSpPr>
                <a:spLocks noChangeArrowheads="1"/>
              </p:cNvSpPr>
              <p:nvPr/>
            </p:nvSpPr>
            <p:spPr bwMode="auto">
              <a:xfrm>
                <a:off x="144" y="2736"/>
                <a:ext cx="528" cy="192"/>
              </a:xfrm>
              <a:prstGeom prst="rect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/>
                <a:r>
                  <a:rPr lang="en-US" altLang="en-US" dirty="0"/>
                  <a:t>Split 0</a:t>
                </a:r>
              </a:p>
            </p:txBody>
          </p:sp>
          <p:sp>
            <p:nvSpPr>
              <p:cNvPr id="97" name="Rectangle 10"/>
              <p:cNvSpPr>
                <a:spLocks noChangeArrowheads="1"/>
              </p:cNvSpPr>
              <p:nvPr/>
            </p:nvSpPr>
            <p:spPr bwMode="auto">
              <a:xfrm>
                <a:off x="144" y="2928"/>
                <a:ext cx="528" cy="192"/>
              </a:xfrm>
              <a:prstGeom prst="rect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/>
                <a:r>
                  <a:rPr lang="en-US" altLang="en-US"/>
                  <a:t>Split 1</a:t>
                </a:r>
              </a:p>
            </p:txBody>
          </p:sp>
          <p:sp>
            <p:nvSpPr>
              <p:cNvPr id="98" name="Rectangle 11"/>
              <p:cNvSpPr>
                <a:spLocks noChangeArrowheads="1"/>
              </p:cNvSpPr>
              <p:nvPr/>
            </p:nvSpPr>
            <p:spPr bwMode="auto">
              <a:xfrm>
                <a:off x="144" y="3120"/>
                <a:ext cx="528" cy="192"/>
              </a:xfrm>
              <a:prstGeom prst="rect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/>
                <a:r>
                  <a:rPr lang="en-US" altLang="en-US" dirty="0"/>
                  <a:t>Split 2</a:t>
                </a:r>
              </a:p>
            </p:txBody>
          </p:sp>
          <p:sp>
            <p:nvSpPr>
              <p:cNvPr id="101" name="Rectangle 9"/>
              <p:cNvSpPr>
                <a:spLocks noChangeArrowheads="1"/>
              </p:cNvSpPr>
              <p:nvPr/>
            </p:nvSpPr>
            <p:spPr bwMode="auto">
              <a:xfrm>
                <a:off x="1326" y="2568"/>
                <a:ext cx="528" cy="192"/>
              </a:xfrm>
              <a:prstGeom prst="rect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/>
                <a:r>
                  <a:rPr lang="en-US" altLang="en-US" dirty="0"/>
                  <a:t>Split 0</a:t>
                </a:r>
              </a:p>
            </p:txBody>
          </p:sp>
          <p:sp>
            <p:nvSpPr>
              <p:cNvPr id="103" name="Rectangle 9"/>
              <p:cNvSpPr>
                <a:spLocks noChangeArrowheads="1"/>
              </p:cNvSpPr>
              <p:nvPr/>
            </p:nvSpPr>
            <p:spPr bwMode="auto">
              <a:xfrm>
                <a:off x="1299" y="3109"/>
                <a:ext cx="528" cy="192"/>
              </a:xfrm>
              <a:prstGeom prst="rect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/>
                <a:r>
                  <a:rPr lang="en-US" altLang="en-US" dirty="0"/>
                  <a:t>Split </a:t>
                </a:r>
                <a:r>
                  <a:rPr lang="en-US" altLang="en-US" dirty="0" smtClean="0"/>
                  <a:t>1</a:t>
                </a:r>
                <a:endParaRPr lang="en-US" altLang="en-US" dirty="0"/>
              </a:p>
            </p:txBody>
          </p:sp>
          <p:sp>
            <p:nvSpPr>
              <p:cNvPr id="104" name="Rectangle 9"/>
              <p:cNvSpPr>
                <a:spLocks noChangeArrowheads="1"/>
              </p:cNvSpPr>
              <p:nvPr/>
            </p:nvSpPr>
            <p:spPr bwMode="auto">
              <a:xfrm>
                <a:off x="1326" y="3641"/>
                <a:ext cx="528" cy="192"/>
              </a:xfrm>
              <a:prstGeom prst="rect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/>
                <a:r>
                  <a:rPr lang="en-US" altLang="en-US" dirty="0"/>
                  <a:t>Split </a:t>
                </a:r>
                <a:r>
                  <a:rPr lang="en-US" altLang="en-US" dirty="0" smtClean="0"/>
                  <a:t>2</a:t>
                </a:r>
                <a:endParaRPr lang="en-US" altLang="en-US" dirty="0"/>
              </a:p>
            </p:txBody>
          </p:sp>
        </p:grpSp>
        <p:sp>
          <p:nvSpPr>
            <p:cNvPr id="94" name="Text Box 69"/>
            <p:cNvSpPr txBox="1">
              <a:spLocks noChangeArrowheads="1"/>
            </p:cNvSpPr>
            <p:nvPr/>
          </p:nvSpPr>
          <p:spPr bwMode="auto">
            <a:xfrm>
              <a:off x="-41" y="2024"/>
              <a:ext cx="89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en-US" altLang="en-US" dirty="0"/>
                <a:t>Input Data</a:t>
              </a:r>
            </a:p>
          </p:txBody>
        </p:sp>
        <p:sp>
          <p:nvSpPr>
            <p:cNvPr id="95" name="Text Box 69"/>
            <p:cNvSpPr txBox="1">
              <a:spLocks noChangeArrowheads="1"/>
            </p:cNvSpPr>
            <p:nvPr/>
          </p:nvSpPr>
          <p:spPr bwMode="auto">
            <a:xfrm>
              <a:off x="4628" y="2024"/>
              <a:ext cx="101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en-US" altLang="en-US" dirty="0" smtClean="0"/>
                <a:t>Output Data</a:t>
              </a:r>
              <a:endParaRPr lang="en-US" altLang="en-US" dirty="0"/>
            </a:p>
          </p:txBody>
        </p:sp>
      </p:grpSp>
      <p:sp>
        <p:nvSpPr>
          <p:cNvPr id="99" name="Rectangle 98"/>
          <p:cNvSpPr/>
          <p:nvPr/>
        </p:nvSpPr>
        <p:spPr>
          <a:xfrm>
            <a:off x="1254919" y="5559623"/>
            <a:ext cx="2443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Map</a:t>
            </a:r>
            <a:endParaRPr lang="en-US" b="1" dirty="0"/>
          </a:p>
        </p:txBody>
      </p:sp>
      <p:sp>
        <p:nvSpPr>
          <p:cNvPr id="100" name="Rectangle 99"/>
          <p:cNvSpPr/>
          <p:nvPr/>
        </p:nvSpPr>
        <p:spPr>
          <a:xfrm>
            <a:off x="5229852" y="5559623"/>
            <a:ext cx="1808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Reduce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-1332656" y="2914849"/>
            <a:ext cx="1116808" cy="2135644"/>
            <a:chOff x="646906" y="2912805"/>
            <a:chExt cx="1116808" cy="2135644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646906" y="2912805"/>
              <a:ext cx="1116808" cy="2135644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646906" y="2914849"/>
              <a:ext cx="1116807" cy="21336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6" name="Oval 5"/>
          <p:cNvSpPr>
            <a:spLocks noChangeArrowheads="1"/>
          </p:cNvSpPr>
          <p:nvPr/>
        </p:nvSpPr>
        <p:spPr bwMode="auto">
          <a:xfrm>
            <a:off x="827584" y="548680"/>
            <a:ext cx="1876427" cy="79015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en-US" dirty="0" smtClean="0"/>
              <a:t>HDFS</a:t>
            </a:r>
          </a:p>
          <a:p>
            <a:pPr algn="ctr"/>
            <a:r>
              <a:rPr lang="en-US" altLang="en-US" dirty="0" err="1" smtClean="0"/>
              <a:t>NameNode</a:t>
            </a:r>
            <a:endParaRPr lang="en-US" altLang="en-US" dirty="0"/>
          </a:p>
        </p:txBody>
      </p:sp>
      <p:cxnSp>
        <p:nvCxnSpPr>
          <p:cNvPr id="18" name="Straight Arrow Connector 17"/>
          <p:cNvCxnSpPr>
            <a:stCxn id="33" idx="1"/>
            <a:endCxn id="106" idx="6"/>
          </p:cNvCxnSpPr>
          <p:nvPr/>
        </p:nvCxnSpPr>
        <p:spPr>
          <a:xfrm flipH="1" flipV="1">
            <a:off x="2704011" y="943756"/>
            <a:ext cx="1327259" cy="9692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6" idx="5"/>
            <a:endCxn id="33" idx="2"/>
          </p:cNvCxnSpPr>
          <p:nvPr/>
        </p:nvCxnSpPr>
        <p:spPr>
          <a:xfrm>
            <a:off x="2429215" y="1223117"/>
            <a:ext cx="1456985" cy="8514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Rounded Rectangle 106"/>
          <p:cNvSpPr/>
          <p:nvPr/>
        </p:nvSpPr>
        <p:spPr>
          <a:xfrm>
            <a:off x="220959" y="4699994"/>
            <a:ext cx="1691680" cy="181234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Read from local disk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771800" y="982469"/>
            <a:ext cx="2504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Where are the chunks of input data?</a:t>
            </a:r>
            <a:endParaRPr lang="en-US" b="1" dirty="0"/>
          </a:p>
        </p:txBody>
      </p:sp>
      <p:sp>
        <p:nvSpPr>
          <p:cNvPr id="108" name="TextBox 107"/>
          <p:cNvSpPr txBox="1"/>
          <p:nvPr/>
        </p:nvSpPr>
        <p:spPr>
          <a:xfrm>
            <a:off x="1236042" y="1340768"/>
            <a:ext cx="2255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Location of the chunks of input data</a:t>
            </a:r>
            <a:endParaRPr lang="en-US" b="1" dirty="0"/>
          </a:p>
        </p:txBody>
      </p:sp>
      <p:sp>
        <p:nvSpPr>
          <p:cNvPr id="109" name="Date Placeholder 108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B.Ramamurthy &amp; K.Madurai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642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Locality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Master scheduling policy:</a:t>
            </a:r>
          </a:p>
          <a:p>
            <a:pPr lvl="1"/>
            <a:r>
              <a:rPr lang="en-US" dirty="0"/>
              <a:t>Asks GFS for locations of replicas of input file blocks</a:t>
            </a:r>
          </a:p>
          <a:p>
            <a:pPr lvl="1"/>
            <a:r>
              <a:rPr lang="en-US" dirty="0" smtClean="0"/>
              <a:t>Map </a:t>
            </a:r>
            <a:r>
              <a:rPr lang="en-US" dirty="0"/>
              <a:t>tasks scheduled so GFS input block replica are on same machine or same rack</a:t>
            </a:r>
          </a:p>
          <a:p>
            <a:r>
              <a:rPr lang="en-US" dirty="0"/>
              <a:t>Effect: Thousands of machines </a:t>
            </a:r>
            <a:r>
              <a:rPr lang="en-US" dirty="0">
                <a:solidFill>
                  <a:srgbClr val="7030A0"/>
                </a:solidFill>
              </a:rPr>
              <a:t>read input at local disk </a:t>
            </a:r>
            <a:r>
              <a:rPr lang="en-US" dirty="0" smtClean="0">
                <a:solidFill>
                  <a:srgbClr val="7030A0"/>
                </a:solidFill>
              </a:rPr>
              <a:t>speed</a:t>
            </a:r>
          </a:p>
          <a:p>
            <a:pPr lvl="1"/>
            <a:r>
              <a:rPr lang="en-US" dirty="0" smtClean="0"/>
              <a:t>Eliminate network bottleneck!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0496-1CF9-408E-B326-6CCA99B8516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B.Ramamurthy &amp; K.Madurai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85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Failure in </a:t>
            </a:r>
            <a:r>
              <a:rPr lang="en-US" dirty="0" err="1" smtClean="0"/>
              <a:t>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800" dirty="0">
                <a:solidFill>
                  <a:srgbClr val="FF0000"/>
                </a:solidFill>
              </a:rPr>
              <a:t>Failures</a:t>
            </a:r>
            <a:r>
              <a:rPr lang="en-US" sz="3800" dirty="0"/>
              <a:t> are </a:t>
            </a:r>
            <a:r>
              <a:rPr lang="en-US" sz="3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 </a:t>
            </a:r>
            <a:r>
              <a:rPr lang="en-US" sz="3800" dirty="0"/>
              <a:t> </a:t>
            </a:r>
            <a:r>
              <a:rPr lang="en-US" sz="3800" dirty="0" smtClean="0"/>
              <a:t>in </a:t>
            </a:r>
            <a:r>
              <a:rPr lang="en-US" sz="3800" dirty="0"/>
              <a:t>c</a:t>
            </a:r>
            <a:r>
              <a:rPr lang="en-US" sz="3800" dirty="0" smtClean="0"/>
              <a:t>ommodity hardware</a:t>
            </a:r>
            <a:endParaRPr lang="en-US" sz="3800" dirty="0"/>
          </a:p>
          <a:p>
            <a:pPr>
              <a:spcBef>
                <a:spcPts val="1200"/>
              </a:spcBef>
            </a:pPr>
            <a:r>
              <a:rPr lang="en-US" sz="3800" b="1" dirty="0" smtClean="0"/>
              <a:t>Worker</a:t>
            </a:r>
            <a:r>
              <a:rPr lang="en-US" sz="3800" dirty="0" smtClean="0"/>
              <a:t> failure</a:t>
            </a:r>
            <a:endParaRPr lang="en-US" sz="3800" dirty="0"/>
          </a:p>
          <a:p>
            <a:pPr lvl="1"/>
            <a:r>
              <a:rPr lang="en-US" dirty="0" smtClean="0"/>
              <a:t>Detect </a:t>
            </a:r>
            <a:r>
              <a:rPr lang="en-US" dirty="0"/>
              <a:t>failure via periodic </a:t>
            </a:r>
            <a:r>
              <a:rPr lang="en-US" dirty="0">
                <a:solidFill>
                  <a:srgbClr val="006600"/>
                </a:solidFill>
              </a:rPr>
              <a:t>heartbeats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Re-execute</a:t>
            </a:r>
            <a:r>
              <a:rPr lang="en-US" dirty="0" smtClean="0"/>
              <a:t> in-progress map/reduce </a:t>
            </a:r>
            <a:r>
              <a:rPr lang="en-US" dirty="0"/>
              <a:t>tasks</a:t>
            </a:r>
          </a:p>
          <a:p>
            <a:pPr>
              <a:spcBef>
                <a:spcPts val="1200"/>
              </a:spcBef>
            </a:pPr>
            <a:r>
              <a:rPr lang="en-US" sz="3600" b="1" dirty="0" smtClean="0"/>
              <a:t>Master</a:t>
            </a:r>
            <a:r>
              <a:rPr lang="en-US" sz="3600" dirty="0" smtClean="0"/>
              <a:t> failure</a:t>
            </a:r>
            <a:endParaRPr lang="en-US" sz="3600" dirty="0"/>
          </a:p>
          <a:p>
            <a:pPr lvl="1"/>
            <a:r>
              <a:rPr lang="en-US" dirty="0" smtClean="0"/>
              <a:t>Single point of failure; Resume from Execution Log</a:t>
            </a:r>
          </a:p>
          <a:p>
            <a:r>
              <a:rPr lang="en-US" sz="3800" b="1" dirty="0" smtClean="0">
                <a:solidFill>
                  <a:srgbClr val="006600"/>
                </a:solidFill>
              </a:rPr>
              <a:t>Robust</a:t>
            </a:r>
          </a:p>
          <a:p>
            <a:pPr lvl="1"/>
            <a:r>
              <a:rPr lang="en-US" dirty="0" smtClean="0"/>
              <a:t>Google’s experience: </a:t>
            </a:r>
            <a:r>
              <a:rPr lang="en-US" dirty="0" smtClean="0">
                <a:solidFill>
                  <a:srgbClr val="663300"/>
                </a:solidFill>
              </a:rPr>
              <a:t>lost </a:t>
            </a:r>
            <a:r>
              <a:rPr lang="en-US" dirty="0">
                <a:solidFill>
                  <a:srgbClr val="663300"/>
                </a:solidFill>
              </a:rPr>
              <a:t>1600 of 1800 machines </a:t>
            </a:r>
            <a:r>
              <a:rPr lang="en-US" dirty="0" smtClean="0">
                <a:solidFill>
                  <a:srgbClr val="663300"/>
                </a:solidFill>
              </a:rPr>
              <a:t>once!</a:t>
            </a:r>
            <a:r>
              <a:rPr lang="en-US" dirty="0" smtClean="0"/>
              <a:t>, </a:t>
            </a:r>
            <a:r>
              <a:rPr lang="en-US" dirty="0"/>
              <a:t>but </a:t>
            </a:r>
            <a:r>
              <a:rPr lang="en-US" dirty="0">
                <a:solidFill>
                  <a:srgbClr val="CC00CC"/>
                </a:solidFill>
              </a:rPr>
              <a:t>finished fine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0496-1CF9-408E-B326-6CCA99B8516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B.Ramamurthy &amp; K.Madurai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2844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Fault tolerance: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Handled </a:t>
            </a:r>
            <a:r>
              <a:rPr lang="en-US" sz="4000" dirty="0"/>
              <a:t>via </a:t>
            </a:r>
            <a:r>
              <a:rPr lang="en-US" sz="4000" dirty="0" smtClean="0"/>
              <a:t>re-execution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 worker </a:t>
            </a:r>
            <a:r>
              <a:rPr lang="en-US" dirty="0">
                <a:solidFill>
                  <a:srgbClr val="C00000"/>
                </a:solidFill>
              </a:rPr>
              <a:t>failure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Detect failure via periodic heartbeats</a:t>
            </a:r>
          </a:p>
          <a:p>
            <a:pPr lvl="1"/>
            <a:r>
              <a:rPr lang="en-US" dirty="0"/>
              <a:t>Re-execute completed and in-progress </a:t>
            </a:r>
            <a:r>
              <a:rPr lang="en-US" i="1" dirty="0"/>
              <a:t>map</a:t>
            </a:r>
            <a:r>
              <a:rPr lang="en-US" dirty="0"/>
              <a:t> tasks</a:t>
            </a:r>
          </a:p>
          <a:p>
            <a:pPr lvl="1"/>
            <a:r>
              <a:rPr lang="en-US" dirty="0" smtClean="0"/>
              <a:t>Task </a:t>
            </a:r>
            <a:r>
              <a:rPr lang="en-US" dirty="0"/>
              <a:t>completion committed through master</a:t>
            </a:r>
          </a:p>
          <a:p>
            <a:r>
              <a:rPr lang="en-US" dirty="0" smtClean="0"/>
              <a:t>Robust</a:t>
            </a:r>
            <a:r>
              <a:rPr lang="en-US" dirty="0"/>
              <a:t>: [Google’s </a:t>
            </a:r>
            <a:r>
              <a:rPr lang="en-US" dirty="0" smtClean="0"/>
              <a:t>experience] lost </a:t>
            </a:r>
            <a:r>
              <a:rPr lang="en-US" dirty="0"/>
              <a:t>1600 of 1800 </a:t>
            </a:r>
            <a:r>
              <a:rPr lang="en-US" dirty="0" smtClean="0"/>
              <a:t>machines, </a:t>
            </a:r>
            <a:r>
              <a:rPr lang="en-US" dirty="0"/>
              <a:t>but finished </a:t>
            </a:r>
            <a:r>
              <a:rPr lang="en-US" dirty="0">
                <a:solidFill>
                  <a:srgbClr val="006600"/>
                </a:solidFill>
              </a:rPr>
              <a:t>fine</a:t>
            </a:r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0496-1CF9-408E-B326-6CCA99B8516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B.Ramamurthy &amp; K.Madurai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2146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Refinement: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Redundant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Slow workers</a:t>
            </a:r>
            <a:r>
              <a:rPr lang="en-US" dirty="0"/>
              <a:t> significantly lengthen completion time</a:t>
            </a:r>
          </a:p>
          <a:p>
            <a:pPr lvl="1"/>
            <a:r>
              <a:rPr lang="en-US" dirty="0">
                <a:solidFill>
                  <a:srgbClr val="643200"/>
                </a:solidFill>
              </a:rPr>
              <a:t>Other jobs consuming resources</a:t>
            </a:r>
            <a:r>
              <a:rPr lang="en-US" dirty="0"/>
              <a:t> on machine</a:t>
            </a:r>
          </a:p>
          <a:p>
            <a:pPr lvl="1"/>
            <a:r>
              <a:rPr lang="en-US" dirty="0">
                <a:solidFill>
                  <a:srgbClr val="643200"/>
                </a:solidFill>
              </a:rPr>
              <a:t>Bad disks</a:t>
            </a:r>
            <a:r>
              <a:rPr lang="en-US" dirty="0"/>
              <a:t> with soft errors transfer data very slowly</a:t>
            </a:r>
          </a:p>
          <a:p>
            <a:pPr lvl="1"/>
            <a:r>
              <a:rPr lang="en-US" dirty="0">
                <a:solidFill>
                  <a:srgbClr val="643200"/>
                </a:solidFill>
              </a:rPr>
              <a:t>Weird things</a:t>
            </a:r>
            <a:r>
              <a:rPr lang="en-US" dirty="0"/>
              <a:t>: processor caches disabled (!!)</a:t>
            </a:r>
          </a:p>
          <a:p>
            <a:r>
              <a:rPr lang="en-US" b="1" dirty="0">
                <a:solidFill>
                  <a:srgbClr val="006600"/>
                </a:solidFill>
              </a:rPr>
              <a:t>Solution</a:t>
            </a:r>
            <a:r>
              <a:rPr lang="en-US" dirty="0"/>
              <a:t>: </a:t>
            </a:r>
            <a:r>
              <a:rPr lang="en-US" dirty="0" smtClean="0"/>
              <a:t>spawn </a:t>
            </a:r>
            <a:r>
              <a:rPr lang="en-US" dirty="0"/>
              <a:t>backup copies of </a:t>
            </a:r>
            <a:r>
              <a:rPr lang="en-US" dirty="0" smtClean="0"/>
              <a:t>tasks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Whichever </a:t>
            </a:r>
            <a:r>
              <a:rPr lang="en-US" dirty="0">
                <a:solidFill>
                  <a:srgbClr val="0000FF"/>
                </a:solidFill>
              </a:rPr>
              <a:t>one finishes first "</a:t>
            </a:r>
            <a:r>
              <a:rPr lang="en-US" dirty="0">
                <a:solidFill>
                  <a:srgbClr val="CC00CC"/>
                </a:solidFill>
              </a:rPr>
              <a:t>wins</a:t>
            </a:r>
            <a:r>
              <a:rPr lang="en-US" dirty="0" smtClean="0">
                <a:solidFill>
                  <a:srgbClr val="0000FF"/>
                </a:solidFill>
              </a:rPr>
              <a:t>"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0496-1CF9-408E-B326-6CCA99B8516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B.Ramamurthy &amp; K.Madurai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3368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Refinement: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Skipping </a:t>
            </a:r>
            <a:r>
              <a:rPr lang="en-US" dirty="0"/>
              <a:t>Bad </a:t>
            </a:r>
            <a:r>
              <a:rPr lang="en-US" dirty="0" smtClean="0"/>
              <a:t>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Map/Reduce functions sometimes fail for particular inputs</a:t>
            </a:r>
          </a:p>
          <a:p>
            <a:r>
              <a:rPr lang="en-US" dirty="0"/>
              <a:t>Best solution is to debug &amp; fix, but not always </a:t>
            </a:r>
            <a:r>
              <a:rPr lang="en-US" dirty="0" smtClean="0"/>
              <a:t>possible</a:t>
            </a:r>
            <a:endParaRPr lang="en-US" dirty="0"/>
          </a:p>
          <a:p>
            <a:r>
              <a:rPr lang="en-US" dirty="0"/>
              <a:t>If master sees </a:t>
            </a:r>
            <a:r>
              <a:rPr lang="en-US" dirty="0">
                <a:solidFill>
                  <a:srgbClr val="643200"/>
                </a:solidFill>
              </a:rPr>
              <a:t>two failures</a:t>
            </a:r>
            <a:r>
              <a:rPr lang="en-US" dirty="0"/>
              <a:t> for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0000FF"/>
                </a:solidFill>
              </a:rPr>
              <a:t>same </a:t>
            </a:r>
            <a:r>
              <a:rPr lang="en-US" dirty="0">
                <a:solidFill>
                  <a:srgbClr val="0000FF"/>
                </a:solidFill>
              </a:rPr>
              <a:t>record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Next worker is told to </a:t>
            </a:r>
            <a:r>
              <a:rPr lang="en-US" dirty="0">
                <a:solidFill>
                  <a:srgbClr val="CC00CC"/>
                </a:solidFill>
              </a:rPr>
              <a:t>skip the </a:t>
            </a:r>
            <a:r>
              <a:rPr lang="en-US" dirty="0" smtClean="0">
                <a:solidFill>
                  <a:srgbClr val="CC00CC"/>
                </a:solidFill>
              </a:rPr>
              <a:t>record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0496-1CF9-408E-B326-6CCA99B8516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B.Ramamurthy &amp; K.Madurai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3607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MapReduce</a:t>
            </a:r>
            <a:r>
              <a:rPr lang="en-US" dirty="0" smtClean="0"/>
              <a:t> </a:t>
            </a:r>
            <a:r>
              <a:rPr lang="en-US" dirty="0"/>
              <a:t>Job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0496-1CF9-408E-B326-6CCA99B85165}" type="slidenum">
              <a:rPr lang="en-US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6000" y="0"/>
            <a:ext cx="8857177" cy="6671026"/>
            <a:chOff x="1784122" y="1671144"/>
            <a:chExt cx="7109054" cy="4999882"/>
          </a:xfrm>
        </p:grpSpPr>
        <p:pic>
          <p:nvPicPr>
            <p:cNvPr id="16" name="Picture 4" descr="mapreduc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320" t="7041" r="4866" b="5610"/>
            <a:stretch/>
          </p:blipFill>
          <p:spPr bwMode="auto">
            <a:xfrm>
              <a:off x="1784122" y="1671144"/>
              <a:ext cx="5466775" cy="4991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oup 12"/>
            <p:cNvGrpSpPr>
              <a:grpSpLocks/>
            </p:cNvGrpSpPr>
            <p:nvPr/>
          </p:nvGrpSpPr>
          <p:grpSpPr bwMode="auto">
            <a:xfrm>
              <a:off x="1981200" y="2487961"/>
              <a:ext cx="6624639" cy="1084263"/>
              <a:chOff x="1248" y="1392"/>
              <a:chExt cx="4173" cy="683"/>
            </a:xfrm>
          </p:grpSpPr>
          <p:sp>
            <p:nvSpPr>
              <p:cNvPr id="18" name="Text Box 7"/>
              <p:cNvSpPr txBox="1">
                <a:spLocks noChangeArrowheads="1"/>
              </p:cNvSpPr>
              <p:nvPr/>
            </p:nvSpPr>
            <p:spPr bwMode="auto">
              <a:xfrm>
                <a:off x="4728" y="1402"/>
                <a:ext cx="693" cy="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2400" b="1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Mapper</a:t>
                </a:r>
                <a:endParaRPr lang="en-US" sz="24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Rectangle 9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3360" cy="683"/>
              </a:xfrm>
              <a:prstGeom prst="rect">
                <a:avLst/>
              </a:prstGeom>
              <a:noFill/>
              <a:ln w="1587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32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0" name="Group 13"/>
            <p:cNvGrpSpPr>
              <a:grpSpLocks/>
            </p:cNvGrpSpPr>
            <p:nvPr/>
          </p:nvGrpSpPr>
          <p:grpSpPr bwMode="auto">
            <a:xfrm>
              <a:off x="1981200" y="3856387"/>
              <a:ext cx="6729414" cy="725488"/>
              <a:chOff x="1248" y="2254"/>
              <a:chExt cx="4239" cy="457"/>
            </a:xfrm>
          </p:grpSpPr>
          <p:sp>
            <p:nvSpPr>
              <p:cNvPr id="21" name="Text Box 8"/>
              <p:cNvSpPr txBox="1">
                <a:spLocks noChangeArrowheads="1"/>
              </p:cNvSpPr>
              <p:nvPr/>
            </p:nvSpPr>
            <p:spPr bwMode="auto">
              <a:xfrm>
                <a:off x="4728" y="2254"/>
                <a:ext cx="759" cy="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2400" b="1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Reducer</a:t>
                </a:r>
                <a:endParaRPr lang="en-US" sz="24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Rectangle 10"/>
              <p:cNvSpPr>
                <a:spLocks noChangeArrowheads="1"/>
              </p:cNvSpPr>
              <p:nvPr/>
            </p:nvSpPr>
            <p:spPr bwMode="auto">
              <a:xfrm>
                <a:off x="1248" y="2256"/>
                <a:ext cx="3360" cy="455"/>
              </a:xfrm>
              <a:prstGeom prst="rect">
                <a:avLst/>
              </a:prstGeom>
              <a:noFill/>
              <a:ln w="1587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32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3" name="Group 14"/>
            <p:cNvGrpSpPr>
              <a:grpSpLocks/>
            </p:cNvGrpSpPr>
            <p:nvPr/>
          </p:nvGrpSpPr>
          <p:grpSpPr bwMode="auto">
            <a:xfrm>
              <a:off x="3657600" y="5840763"/>
              <a:ext cx="5235576" cy="830263"/>
              <a:chOff x="2304" y="3504"/>
              <a:chExt cx="3298" cy="523"/>
            </a:xfrm>
          </p:grpSpPr>
          <p:sp>
            <p:nvSpPr>
              <p:cNvPr id="24" name="Text Box 6"/>
              <p:cNvSpPr txBox="1">
                <a:spLocks noChangeArrowheads="1"/>
              </p:cNvSpPr>
              <p:nvPr/>
            </p:nvSpPr>
            <p:spPr bwMode="auto">
              <a:xfrm>
                <a:off x="3512" y="3504"/>
                <a:ext cx="2090" cy="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2400" dirty="0">
                    <a:solidFill>
                      <a:srgbClr val="A13B39"/>
                    </a:solidFill>
                    <a:latin typeface="Arial" pitchFamily="34" charset="0"/>
                    <a:cs typeface="Arial" pitchFamily="34" charset="0"/>
                  </a:rPr>
                  <a:t>Run this program as </a:t>
                </a:r>
                <a:endParaRPr lang="en-US" sz="2400" dirty="0" smtClean="0">
                  <a:solidFill>
                    <a:srgbClr val="A13B39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 eaLnBrk="1" hangingPunct="1"/>
                <a:r>
                  <a:rPr lang="en-US" sz="2400" dirty="0">
                    <a:solidFill>
                      <a:srgbClr val="A13B39"/>
                    </a:solidFill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sz="2400" dirty="0" smtClean="0">
                    <a:solidFill>
                      <a:srgbClr val="A13B39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A13B39"/>
                    </a:solidFill>
                    <a:latin typeface="Arial" pitchFamily="34" charset="0"/>
                    <a:cs typeface="Arial" pitchFamily="34" charset="0"/>
                  </a:rPr>
                  <a:t>MapReduce</a:t>
                </a:r>
                <a:r>
                  <a:rPr lang="en-US" sz="2400" dirty="0" smtClean="0">
                    <a:solidFill>
                      <a:srgbClr val="A13B39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>
                    <a:solidFill>
                      <a:srgbClr val="A13B39"/>
                    </a:solidFill>
                    <a:latin typeface="Arial" pitchFamily="34" charset="0"/>
                    <a:cs typeface="Arial" pitchFamily="34" charset="0"/>
                  </a:rPr>
                  <a:t>job</a:t>
                </a:r>
              </a:p>
            </p:txBody>
          </p:sp>
          <p:sp>
            <p:nvSpPr>
              <p:cNvPr id="25" name="Line 11"/>
              <p:cNvSpPr>
                <a:spLocks noChangeShapeType="1"/>
              </p:cNvSpPr>
              <p:nvPr/>
            </p:nvSpPr>
            <p:spPr bwMode="auto">
              <a:xfrm flipH="1">
                <a:off x="2304" y="3840"/>
                <a:ext cx="1392" cy="0"/>
              </a:xfrm>
              <a:prstGeom prst="line">
                <a:avLst/>
              </a:prstGeom>
              <a:noFill/>
              <a:ln w="38100">
                <a:solidFill>
                  <a:srgbClr val="99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5" name="Date Placeholder 14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B.Ramamurthy &amp; K.Madurai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9999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0496-1CF9-408E-B326-6CCA99B85165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3483"/>
          <a:stretch/>
        </p:blipFill>
        <p:spPr bwMode="auto">
          <a:xfrm>
            <a:off x="180472" y="-2187624"/>
            <a:ext cx="8172000" cy="905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804248" y="260648"/>
            <a:ext cx="1370663" cy="46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Mapper</a:t>
            </a:r>
            <a:endParaRPr lang="en-US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79512" y="227403"/>
            <a:ext cx="8136904" cy="1707919"/>
          </a:xfrm>
          <a:prstGeom prst="rect">
            <a:avLst/>
          </a:prstGeom>
          <a:noFill/>
          <a:ln w="158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32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738978" y="2349608"/>
            <a:ext cx="1501202" cy="46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Reducer</a:t>
            </a:r>
            <a:endParaRPr lang="en-US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5667" y="2001328"/>
            <a:ext cx="8110749" cy="1571688"/>
          </a:xfrm>
          <a:prstGeom prst="rect">
            <a:avLst/>
          </a:prstGeom>
          <a:noFill/>
          <a:ln w="158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32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759433" y="5777617"/>
            <a:ext cx="4133744" cy="1107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rgbClr val="A13B39"/>
                </a:solidFill>
                <a:latin typeface="Arial" pitchFamily="34" charset="0"/>
                <a:cs typeface="Arial" pitchFamily="34" charset="0"/>
              </a:rPr>
              <a:t>Run this program as </a:t>
            </a:r>
            <a:endParaRPr lang="en-US" sz="2400" dirty="0" smtClean="0">
              <a:solidFill>
                <a:srgbClr val="A13B39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/>
            <a:r>
              <a:rPr lang="en-US" sz="2400" dirty="0">
                <a:solidFill>
                  <a:srgbClr val="A13B39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 smtClean="0">
                <a:solidFill>
                  <a:srgbClr val="A13B3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A13B39"/>
                </a:solidFill>
                <a:latin typeface="Arial" pitchFamily="34" charset="0"/>
                <a:cs typeface="Arial" pitchFamily="34" charset="0"/>
              </a:rPr>
              <a:t>MapReduce</a:t>
            </a:r>
            <a:r>
              <a:rPr lang="en-US" sz="2400" dirty="0" smtClean="0">
                <a:solidFill>
                  <a:srgbClr val="A13B3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A13B39"/>
                </a:solidFill>
                <a:latin typeface="Arial" pitchFamily="34" charset="0"/>
                <a:cs typeface="Arial" pitchFamily="34" charset="0"/>
              </a:rPr>
              <a:t>job</a:t>
            </a: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>
            <a:off x="2610896" y="6525344"/>
            <a:ext cx="2753192" cy="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0820" y="5373216"/>
            <a:ext cx="144016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B.Ramamurthy &amp; K.Madurai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412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MapReduce</a:t>
            </a:r>
          </a:p>
          <a:p>
            <a:pPr lvl="1"/>
            <a:r>
              <a:rPr lang="en-US" dirty="0" smtClean="0"/>
              <a:t>Programming </a:t>
            </a:r>
            <a:r>
              <a:rPr lang="en-US" dirty="0"/>
              <a:t>paradigm for data-intensive </a:t>
            </a:r>
            <a:r>
              <a:rPr lang="en-US" dirty="0" smtClean="0"/>
              <a:t>computing</a:t>
            </a:r>
          </a:p>
          <a:p>
            <a:pPr lvl="1"/>
            <a:r>
              <a:rPr lang="en-US" dirty="0"/>
              <a:t>Distributed &amp; parallel execution model</a:t>
            </a:r>
          </a:p>
          <a:p>
            <a:pPr lvl="1"/>
            <a:r>
              <a:rPr lang="en-US" dirty="0" smtClean="0"/>
              <a:t>Simple </a:t>
            </a:r>
            <a:r>
              <a:rPr lang="en-US" dirty="0"/>
              <a:t>to </a:t>
            </a:r>
            <a:r>
              <a:rPr lang="en-US" dirty="0" smtClean="0"/>
              <a:t>program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framework automates many tedious tasks (machine selection, failure handling, etc.)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0496-1CF9-408E-B326-6CCA99B8516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B.Ramamurthy &amp; K.Madurai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474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MapReduce </a:t>
            </a:r>
            <a:r>
              <a:rPr lang="en-US" sz="2600" dirty="0"/>
              <a:t>[OSDI’04] </a:t>
            </a:r>
            <a:r>
              <a:rPr lang="en-US" dirty="0"/>
              <a:t>provides </a:t>
            </a:r>
            <a:endParaRPr lang="en-US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CC00CC"/>
                </a:solidFill>
              </a:rPr>
              <a:t>Automatic</a:t>
            </a:r>
            <a:r>
              <a:rPr lang="en-US" dirty="0" smtClean="0">
                <a:solidFill>
                  <a:srgbClr val="006600"/>
                </a:solidFill>
              </a:rPr>
              <a:t> parallelization, distribution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I/O scheduling</a:t>
            </a:r>
            <a:endParaRPr lang="en-US" dirty="0"/>
          </a:p>
          <a:p>
            <a:pPr lvl="2"/>
            <a:r>
              <a:rPr lang="en-US" dirty="0" smtClean="0"/>
              <a:t>Load </a:t>
            </a:r>
            <a:r>
              <a:rPr lang="en-US" dirty="0"/>
              <a:t>balancing</a:t>
            </a:r>
          </a:p>
          <a:p>
            <a:pPr lvl="2"/>
            <a:r>
              <a:rPr lang="en-US" dirty="0" smtClean="0"/>
              <a:t>Network </a:t>
            </a:r>
            <a:r>
              <a:rPr lang="en-US" dirty="0"/>
              <a:t>and </a:t>
            </a:r>
            <a:r>
              <a:rPr lang="en-US" dirty="0" smtClean="0"/>
              <a:t>data transfer optimization</a:t>
            </a:r>
          </a:p>
          <a:p>
            <a:pPr lvl="1"/>
            <a:r>
              <a:rPr lang="en-US" dirty="0" smtClean="0"/>
              <a:t>Fault tolerance</a:t>
            </a:r>
            <a:endParaRPr lang="en-US" dirty="0"/>
          </a:p>
          <a:p>
            <a:pPr lvl="2"/>
            <a:r>
              <a:rPr lang="en-US" dirty="0" smtClean="0"/>
              <a:t>Handling </a:t>
            </a:r>
            <a:r>
              <a:rPr lang="en-US" dirty="0"/>
              <a:t>of machine failures</a:t>
            </a:r>
          </a:p>
          <a:p>
            <a:r>
              <a:rPr lang="en-US" sz="2800" b="1" dirty="0" smtClean="0"/>
              <a:t>Need more power: </a:t>
            </a:r>
            <a:r>
              <a:rPr lang="en-US" sz="2800" b="1" dirty="0" smtClean="0">
                <a:solidFill>
                  <a:srgbClr val="7030A0"/>
                </a:solidFill>
              </a:rPr>
              <a:t>Scale </a:t>
            </a:r>
            <a:r>
              <a:rPr lang="en-US" sz="2800" b="1" dirty="0">
                <a:solidFill>
                  <a:srgbClr val="7030A0"/>
                </a:solidFill>
              </a:rPr>
              <a:t>out</a:t>
            </a:r>
            <a:r>
              <a:rPr lang="en-US" sz="2800" b="1" dirty="0"/>
              <a:t>, not up!</a:t>
            </a:r>
          </a:p>
          <a:p>
            <a:pPr lvl="2"/>
            <a:r>
              <a:rPr lang="en-US" dirty="0"/>
              <a:t>Large number of </a:t>
            </a:r>
            <a:r>
              <a:rPr lang="en-US" b="1" dirty="0">
                <a:solidFill>
                  <a:srgbClr val="0000FF"/>
                </a:solidFill>
              </a:rPr>
              <a:t>commodity servers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as opposed </a:t>
            </a:r>
            <a:r>
              <a:rPr lang="en-US" dirty="0" smtClean="0"/>
              <a:t>to some high </a:t>
            </a:r>
            <a:r>
              <a:rPr lang="en-US" dirty="0"/>
              <a:t>end specialized </a:t>
            </a:r>
            <a:r>
              <a:rPr lang="en-US" dirty="0" smtClean="0"/>
              <a:t>servers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0496-1CF9-408E-B326-6CCA99B8516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372200" y="2348880"/>
            <a:ext cx="2627784" cy="1800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Apache Hadoop:</a:t>
            </a:r>
          </a:p>
          <a:p>
            <a:pPr algn="ctr"/>
            <a:r>
              <a:rPr lang="en-US" dirty="0" smtClean="0"/>
              <a:t>Open source implementation of MapReduce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B.Ramamurthy &amp; K.Madurai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300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800" dirty="0" smtClean="0"/>
              <a:t>Motivation</a:t>
            </a:r>
            <a:r>
              <a:rPr lang="it-IT" dirty="0"/>
              <a:t>: Large Scale </a:t>
            </a:r>
            <a:r>
              <a:rPr lang="it-IT" dirty="0" smtClean="0"/>
              <a:t>Data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Manipulate large (</a:t>
            </a:r>
            <a:r>
              <a:rPr lang="en-US" dirty="0" err="1" smtClean="0">
                <a:solidFill>
                  <a:srgbClr val="006600"/>
                </a:solidFill>
              </a:rPr>
              <a:t>Peta</a:t>
            </a:r>
            <a:r>
              <a:rPr lang="en-US" dirty="0" smtClean="0">
                <a:solidFill>
                  <a:srgbClr val="006600"/>
                </a:solidFill>
              </a:rPr>
              <a:t> Scale</a:t>
            </a:r>
            <a:r>
              <a:rPr lang="en-US" dirty="0" smtClean="0"/>
              <a:t>) sets of data</a:t>
            </a:r>
          </a:p>
          <a:p>
            <a:r>
              <a:rPr lang="en-US" dirty="0" smtClean="0"/>
              <a:t>Large number of machine with </a:t>
            </a:r>
            <a:r>
              <a:rPr lang="en-US" dirty="0">
                <a:solidFill>
                  <a:srgbClr val="0000FF"/>
                </a:solidFill>
              </a:rPr>
              <a:t>commodity hardware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Component failure is the norm</a:t>
            </a:r>
          </a:p>
          <a:p>
            <a:endParaRPr lang="en-US" dirty="0" smtClean="0"/>
          </a:p>
          <a:p>
            <a:r>
              <a:rPr lang="en-US" dirty="0" smtClean="0"/>
              <a:t>Goal: </a:t>
            </a:r>
            <a:r>
              <a:rPr lang="en-US" b="1" dirty="0" smtClean="0">
                <a:solidFill>
                  <a:srgbClr val="008000"/>
                </a:solidFill>
              </a:rPr>
              <a:t>Scalable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6600"/>
                </a:solidFill>
              </a:rPr>
              <a:t>high performance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6600"/>
                </a:solidFill>
              </a:rPr>
              <a:t>fault tolerant </a:t>
            </a:r>
            <a:r>
              <a:rPr lang="en-US" dirty="0" smtClean="0"/>
              <a:t>distributed file system</a:t>
            </a:r>
          </a:p>
          <a:p>
            <a:pPr lvl="1"/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0496-1CF9-408E-B326-6CCA99B8516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B.Ramamurthy &amp; K.Madurai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88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 new file 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None designed for their failure model</a:t>
            </a:r>
          </a:p>
          <a:p>
            <a:r>
              <a:rPr lang="en-US" dirty="0" smtClean="0"/>
              <a:t>Few scale as highly or dynamically and easily</a:t>
            </a:r>
          </a:p>
          <a:p>
            <a:r>
              <a:rPr lang="en-US" dirty="0" smtClean="0"/>
              <a:t>Lack of special primitives for large distributed computation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0496-1CF9-408E-B326-6CCA99B8516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B.Ramamurthy &amp; K.Madurai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544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expect from GFS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Designed for Google’s application </a:t>
            </a:r>
          </a:p>
          <a:p>
            <a:pPr lvl="1"/>
            <a:r>
              <a:rPr lang="en-US" dirty="0" smtClean="0"/>
              <a:t>Control of both file system and application</a:t>
            </a:r>
          </a:p>
          <a:p>
            <a:pPr lvl="1"/>
            <a:r>
              <a:rPr lang="en-US" dirty="0" smtClean="0"/>
              <a:t>Applications use a few specific access patterns</a:t>
            </a:r>
          </a:p>
          <a:p>
            <a:pPr lvl="2"/>
            <a:r>
              <a:rPr lang="en-US" dirty="0" smtClean="0"/>
              <a:t>Append to larges files</a:t>
            </a:r>
          </a:p>
          <a:p>
            <a:pPr lvl="2"/>
            <a:r>
              <a:rPr lang="en-US" dirty="0" smtClean="0"/>
              <a:t>Large streaming reads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en-US" dirty="0"/>
              <a:t> a good fit for</a:t>
            </a:r>
          </a:p>
          <a:p>
            <a:pPr lvl="2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low-latency </a:t>
            </a:r>
            <a:r>
              <a:rPr lang="en-US" dirty="0"/>
              <a:t>data access</a:t>
            </a:r>
          </a:p>
          <a:p>
            <a:pPr lvl="2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lots of small files, multiple writers, arbitrary file modifications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0496-1CF9-408E-B326-6CCA99B85165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3" descr="fig3a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431"/>
          <a:stretch/>
        </p:blipFill>
        <p:spPr bwMode="auto">
          <a:xfrm>
            <a:off x="6065905" y="1916832"/>
            <a:ext cx="3114607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B.Ramamurthy &amp; K.Madurai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150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Different</a:t>
            </a:r>
            <a:r>
              <a:rPr lang="en-US" dirty="0"/>
              <a:t> characteristic than </a:t>
            </a:r>
            <a:r>
              <a:rPr lang="en-US" dirty="0">
                <a:solidFill>
                  <a:srgbClr val="663300"/>
                </a:solidFill>
              </a:rPr>
              <a:t>transactional</a:t>
            </a:r>
            <a:r>
              <a:rPr lang="en-US" dirty="0"/>
              <a:t> or the “customer order” data : “</a:t>
            </a:r>
            <a:r>
              <a:rPr lang="en-US" dirty="0">
                <a:solidFill>
                  <a:srgbClr val="0000FF"/>
                </a:solidFill>
              </a:rPr>
              <a:t>write once read many (WORM)</a:t>
            </a:r>
            <a:r>
              <a:rPr lang="en-US" dirty="0"/>
              <a:t>”  </a:t>
            </a:r>
          </a:p>
          <a:p>
            <a:pPr lvl="2"/>
            <a:r>
              <a:rPr lang="en-US" dirty="0"/>
              <a:t>e.g. web logs, web crawler’s data, or healthcare and patient information</a:t>
            </a:r>
          </a:p>
          <a:p>
            <a:pPr lvl="2"/>
            <a:r>
              <a:rPr lang="en-US" dirty="0"/>
              <a:t>WORM inspired </a:t>
            </a:r>
            <a:r>
              <a:rPr lang="en-US" dirty="0" err="1"/>
              <a:t>MapReduce</a:t>
            </a:r>
            <a:r>
              <a:rPr lang="en-US" dirty="0"/>
              <a:t> programming model </a:t>
            </a:r>
          </a:p>
          <a:p>
            <a:r>
              <a:rPr lang="en-US" sz="2900" dirty="0"/>
              <a:t>Google exploited this characteristics in its Google file system </a:t>
            </a:r>
            <a:r>
              <a:rPr lang="en-US" sz="2300" dirty="0"/>
              <a:t>[SOSP’03]</a:t>
            </a:r>
            <a:endParaRPr lang="en-US" sz="2900" dirty="0"/>
          </a:p>
          <a:p>
            <a:pPr lvl="1"/>
            <a:r>
              <a:rPr lang="en-US" sz="2600" dirty="0"/>
              <a:t>Apache Hadoop: Open source project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0496-1CF9-408E-B326-6CCA99B8516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B.Ramamurthy &amp; K.Madurai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7188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</a:t>
            </a:r>
            <a:endParaRPr lang="en-US" dirty="0"/>
          </a:p>
        </p:txBody>
      </p:sp>
      <p:pic>
        <p:nvPicPr>
          <p:cNvPr id="5" name="Content Placeholder 4" descr="C:\Users\bunny\AppData\Roaming\Tencent\Users\501239855\QQ\WinTemp\RichOle\0$BK[BAQ(OAT{}B%KS{3CC0.jpg"/>
          <p:cNvPicPr>
            <a:picLocks noGr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52936"/>
            <a:ext cx="4050249" cy="306757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0496-1CF9-408E-B326-6CCA99B8516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Master (NameNode)</a:t>
            </a:r>
          </a:p>
          <a:p>
            <a:pPr lvl="1"/>
            <a:r>
              <a:rPr lang="en-US" dirty="0" smtClean="0"/>
              <a:t>Manages metadata (namespace)</a:t>
            </a:r>
          </a:p>
          <a:p>
            <a:pPr lvl="1"/>
            <a:r>
              <a:rPr lang="en-US" dirty="0" smtClean="0"/>
              <a:t>Not involved in data transfer</a:t>
            </a:r>
          </a:p>
          <a:p>
            <a:pPr lvl="1"/>
            <a:r>
              <a:rPr lang="en-US" dirty="0" smtClean="0"/>
              <a:t>Controls allocation, placement, replication</a:t>
            </a:r>
          </a:p>
          <a:p>
            <a:pPr lvl="1"/>
            <a:endParaRPr lang="en-US" dirty="0" smtClean="0"/>
          </a:p>
          <a:p>
            <a:r>
              <a:rPr lang="en-US" b="1" dirty="0" err="1" smtClean="0"/>
              <a:t>Chunkserver</a:t>
            </a:r>
            <a:r>
              <a:rPr lang="en-US" b="1" dirty="0"/>
              <a:t> (</a:t>
            </a:r>
            <a:r>
              <a:rPr lang="en-US" b="1" dirty="0" smtClean="0"/>
              <a:t>DataNode</a:t>
            </a:r>
            <a:r>
              <a:rPr lang="en-US" b="1" dirty="0"/>
              <a:t>)</a:t>
            </a:r>
            <a:endParaRPr lang="en-US" b="1" dirty="0" smtClean="0"/>
          </a:p>
          <a:p>
            <a:pPr lvl="1"/>
            <a:r>
              <a:rPr lang="en-US" dirty="0" smtClean="0"/>
              <a:t>Stores chunks of data</a:t>
            </a:r>
          </a:p>
          <a:p>
            <a:pPr lvl="1"/>
            <a:r>
              <a:rPr lang="en-US" dirty="0" smtClean="0"/>
              <a:t>No knowledge of GFS file system structure </a:t>
            </a:r>
          </a:p>
          <a:p>
            <a:pPr lvl="1"/>
            <a:r>
              <a:rPr lang="en-US" dirty="0" smtClean="0"/>
              <a:t>Built on local </a:t>
            </a:r>
            <a:r>
              <a:rPr lang="en-US" dirty="0" err="1" smtClean="0"/>
              <a:t>linux</a:t>
            </a:r>
            <a:r>
              <a:rPr lang="en-US" dirty="0" smtClean="0"/>
              <a:t> file system</a:t>
            </a:r>
          </a:p>
          <a:p>
            <a:pPr lvl="1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516216" y="6022449"/>
            <a:ext cx="26277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www.cse.buffalo.edu/~okennedy/courses/cse704fa2012/2.2-HDFS.pptx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B.Ramamurthy &amp; K.Madurai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815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GFS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0496-1CF9-408E-B326-6CCA99B85165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67343"/>
            <a:ext cx="11444463" cy="42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B.Ramamurthy &amp; K.Madurai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29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0496-1CF9-408E-B326-6CCA99B85165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16" name="Picture 15" descr="fi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61616"/>
            <a:ext cx="5810250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B.Ramamurthy &amp; K.Madurai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960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99392"/>
            <a:ext cx="8229600" cy="1143000"/>
          </a:xfrm>
        </p:spPr>
        <p:txBody>
          <a:bodyPr/>
          <a:lstStyle/>
          <a:p>
            <a:r>
              <a:rPr lang="en-US" dirty="0" smtClean="0"/>
              <a:t>Write(filename, offset, data)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86872" y="6448251"/>
            <a:ext cx="2133600" cy="365125"/>
          </a:xfrm>
        </p:spPr>
        <p:txBody>
          <a:bodyPr/>
          <a:lstStyle/>
          <a:p>
            <a:fld id="{FB070496-1CF9-408E-B326-6CCA99B8516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99110" y="1504674"/>
            <a:ext cx="1944216" cy="713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Client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1591098" y="4168973"/>
            <a:ext cx="2160240" cy="9295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Secondary </a:t>
            </a:r>
            <a:r>
              <a:rPr lang="en-US" sz="2800" b="1" dirty="0" err="1" smtClean="0"/>
              <a:t>ReplicaA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591098" y="5609133"/>
            <a:ext cx="2160240" cy="9295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Secondary </a:t>
            </a:r>
            <a:r>
              <a:rPr lang="en-US" sz="2800" b="1" dirty="0" err="1" smtClean="0"/>
              <a:t>ReplicaB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1591098" y="2728813"/>
            <a:ext cx="2160240" cy="9295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Primary Replica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6271618" y="1396663"/>
            <a:ext cx="2160240" cy="9295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Master</a:t>
            </a:r>
            <a:endParaRPr lang="en-US" sz="3200" b="1" dirty="0"/>
          </a:p>
        </p:txBody>
      </p:sp>
      <p:grpSp>
        <p:nvGrpSpPr>
          <p:cNvPr id="81" name="Group 80"/>
          <p:cNvGrpSpPr/>
          <p:nvPr/>
        </p:nvGrpSpPr>
        <p:grpSpPr>
          <a:xfrm>
            <a:off x="3643326" y="1300698"/>
            <a:ext cx="2628292" cy="400110"/>
            <a:chOff x="3229508" y="1340768"/>
            <a:chExt cx="2628292" cy="400110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3229508" y="1720698"/>
              <a:ext cx="262829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265512" y="1340768"/>
              <a:ext cx="24881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1) Who has the lease?</a:t>
              </a:r>
              <a:endParaRPr lang="en-US" sz="2000" dirty="0"/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>
            <a:off x="7194492" y="2971103"/>
            <a:ext cx="51728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950572" y="2218220"/>
            <a:ext cx="1864662" cy="510594"/>
            <a:chOff x="536754" y="2434244"/>
            <a:chExt cx="1864662" cy="510594"/>
          </a:xfrm>
        </p:grpSpPr>
        <p:sp>
          <p:nvSpPr>
            <p:cNvPr id="19" name="Down Arrow 18"/>
            <p:cNvSpPr/>
            <p:nvPr/>
          </p:nvSpPr>
          <p:spPr>
            <a:xfrm>
              <a:off x="2041376" y="2434244"/>
              <a:ext cx="360040" cy="5105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36754" y="2496325"/>
              <a:ext cx="14984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3) Data push</a:t>
              </a:r>
              <a:endParaRPr lang="en-US" sz="2000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949898" y="3658382"/>
            <a:ext cx="1901340" cy="510594"/>
            <a:chOff x="536080" y="3874406"/>
            <a:chExt cx="1901340" cy="510594"/>
          </a:xfrm>
        </p:grpSpPr>
        <p:sp>
          <p:nvSpPr>
            <p:cNvPr id="20" name="Down Arrow 19"/>
            <p:cNvSpPr/>
            <p:nvPr/>
          </p:nvSpPr>
          <p:spPr>
            <a:xfrm>
              <a:off x="2077380" y="3874406"/>
              <a:ext cx="360040" cy="5105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6080" y="3929648"/>
              <a:ext cx="14984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3) Data push</a:t>
              </a:r>
              <a:endParaRPr lang="en-US" sz="2000" dirty="0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999884" y="5106729"/>
            <a:ext cx="1851354" cy="510594"/>
            <a:chOff x="586066" y="5322753"/>
            <a:chExt cx="1851354" cy="510594"/>
          </a:xfrm>
        </p:grpSpPr>
        <p:sp>
          <p:nvSpPr>
            <p:cNvPr id="21" name="Down Arrow 20"/>
            <p:cNvSpPr/>
            <p:nvPr/>
          </p:nvSpPr>
          <p:spPr>
            <a:xfrm>
              <a:off x="2077380" y="5322753"/>
              <a:ext cx="360040" cy="5105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6066" y="5378902"/>
              <a:ext cx="14984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3) Data push</a:t>
              </a:r>
              <a:endParaRPr lang="en-US" sz="2000" dirty="0"/>
            </a:p>
          </p:txBody>
        </p:sp>
      </p:grpSp>
      <p:sp>
        <p:nvSpPr>
          <p:cNvPr id="25" name="Down Arrow 24"/>
          <p:cNvSpPr/>
          <p:nvPr/>
        </p:nvSpPr>
        <p:spPr>
          <a:xfrm rot="16200000">
            <a:off x="7279730" y="3260984"/>
            <a:ext cx="360040" cy="5105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559650" y="3316226"/>
            <a:ext cx="669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Data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6271618" y="2780928"/>
            <a:ext cx="954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Control</a:t>
            </a:r>
            <a:endParaRPr lang="en-US" sz="2000" dirty="0"/>
          </a:p>
        </p:txBody>
      </p:sp>
      <p:grpSp>
        <p:nvGrpSpPr>
          <p:cNvPr id="82" name="Group 81"/>
          <p:cNvGrpSpPr/>
          <p:nvPr/>
        </p:nvGrpSpPr>
        <p:grpSpPr>
          <a:xfrm>
            <a:off x="467544" y="1412776"/>
            <a:ext cx="1277914" cy="1780821"/>
            <a:chOff x="53726" y="1628800"/>
            <a:chExt cx="1277914" cy="1780821"/>
          </a:xfrm>
        </p:grpSpPr>
        <p:cxnSp>
          <p:nvCxnSpPr>
            <p:cNvPr id="29" name="Straight Arrow Connector 28"/>
            <p:cNvCxnSpPr>
              <a:stCxn id="5" idx="1"/>
              <a:endCxn id="8" idx="1"/>
            </p:cNvCxnSpPr>
            <p:nvPr/>
          </p:nvCxnSpPr>
          <p:spPr>
            <a:xfrm rot="10800000" flipV="1">
              <a:off x="1177280" y="2077470"/>
              <a:ext cx="108012" cy="1332151"/>
            </a:xfrm>
            <a:prstGeom prst="bentConnector3">
              <a:avLst>
                <a:gd name="adj1" fmla="val 711841"/>
              </a:avLst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53726" y="1628800"/>
              <a:ext cx="12779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4) Commit</a:t>
              </a:r>
              <a:endParaRPr lang="en-US" sz="2000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643326" y="2018164"/>
            <a:ext cx="2628292" cy="400110"/>
            <a:chOff x="3229508" y="2234188"/>
            <a:chExt cx="2628292" cy="400110"/>
          </a:xfrm>
        </p:grpSpPr>
        <p:sp>
          <p:nvSpPr>
            <p:cNvPr id="18" name="TextBox 17"/>
            <p:cNvSpPr txBox="1"/>
            <p:nvPr/>
          </p:nvSpPr>
          <p:spPr>
            <a:xfrm>
              <a:off x="3761065" y="2234188"/>
              <a:ext cx="1497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2) Lease info</a:t>
              </a:r>
              <a:endParaRPr lang="en-US" sz="2000" dirty="0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H="1">
              <a:off x="3229508" y="2234188"/>
              <a:ext cx="262829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3643326" y="3193598"/>
            <a:ext cx="1859331" cy="2880320"/>
            <a:chOff x="3229508" y="3409622"/>
            <a:chExt cx="1859331" cy="2880320"/>
          </a:xfrm>
        </p:grpSpPr>
        <p:cxnSp>
          <p:nvCxnSpPr>
            <p:cNvPr id="70" name="Straight Arrow Connector 28"/>
            <p:cNvCxnSpPr>
              <a:stCxn id="7" idx="3"/>
              <a:endCxn id="8" idx="3"/>
            </p:cNvCxnSpPr>
            <p:nvPr/>
          </p:nvCxnSpPr>
          <p:spPr>
            <a:xfrm flipV="1">
              <a:off x="3265512" y="3409622"/>
              <a:ext cx="12700" cy="2880320"/>
            </a:xfrm>
            <a:prstGeom prst="curvedConnector3">
              <a:avLst>
                <a:gd name="adj1" fmla="val 5727276"/>
              </a:avLst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3229508" y="5378902"/>
              <a:ext cx="18593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6)Commit ACK</a:t>
              </a:r>
              <a:endParaRPr lang="en-US" dirty="0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601090" y="3193598"/>
            <a:ext cx="1543949" cy="1440160"/>
            <a:chOff x="3187272" y="3409622"/>
            <a:chExt cx="1543949" cy="1440160"/>
          </a:xfrm>
        </p:grpSpPr>
        <p:cxnSp>
          <p:nvCxnSpPr>
            <p:cNvPr id="65" name="Straight Arrow Connector 28"/>
            <p:cNvCxnSpPr/>
            <p:nvPr/>
          </p:nvCxnSpPr>
          <p:spPr>
            <a:xfrm flipV="1">
              <a:off x="3337520" y="3409622"/>
              <a:ext cx="12700" cy="1440160"/>
            </a:xfrm>
            <a:prstGeom prst="curvedConnector3">
              <a:avLst>
                <a:gd name="adj1" fmla="val 5465457"/>
              </a:avLst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3187272" y="3931435"/>
              <a:ext cx="15439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6)Commit ACK</a:t>
              </a:r>
              <a:endParaRPr lang="en-US" dirty="0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3679330" y="3193598"/>
            <a:ext cx="4402832" cy="2880320"/>
            <a:chOff x="3265512" y="3409622"/>
            <a:chExt cx="4402832" cy="2880320"/>
          </a:xfrm>
        </p:grpSpPr>
        <p:cxnSp>
          <p:nvCxnSpPr>
            <p:cNvPr id="37" name="Straight Arrow Connector 28"/>
            <p:cNvCxnSpPr>
              <a:stCxn id="8" idx="3"/>
              <a:endCxn id="7" idx="3"/>
            </p:cNvCxnSpPr>
            <p:nvPr/>
          </p:nvCxnSpPr>
          <p:spPr>
            <a:xfrm>
              <a:off x="3265512" y="3409622"/>
              <a:ext cx="12700" cy="2880320"/>
            </a:xfrm>
            <a:prstGeom prst="bentConnector3">
              <a:avLst>
                <a:gd name="adj1" fmla="val 15414551"/>
              </a:avLst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2" name="Straight Arrow Connector 28"/>
            <p:cNvCxnSpPr>
              <a:stCxn id="8" idx="3"/>
              <a:endCxn id="6" idx="3"/>
            </p:cNvCxnSpPr>
            <p:nvPr/>
          </p:nvCxnSpPr>
          <p:spPr>
            <a:xfrm>
              <a:off x="3265512" y="3409622"/>
              <a:ext cx="12700" cy="1440160"/>
            </a:xfrm>
            <a:prstGeom prst="bentConnector3">
              <a:avLst>
                <a:gd name="adj1" fmla="val 15414551"/>
              </a:avLst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5209550" y="4495838"/>
              <a:ext cx="24587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5) Serialized Commit</a:t>
              </a:r>
              <a:endParaRPr lang="en-US" sz="20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30895" y="1861448"/>
            <a:ext cx="1730005" cy="1818556"/>
            <a:chOff x="-30895" y="1861448"/>
            <a:chExt cx="1730005" cy="1818556"/>
          </a:xfrm>
        </p:grpSpPr>
        <p:sp>
          <p:nvSpPr>
            <p:cNvPr id="46" name="TextBox 45"/>
            <p:cNvSpPr txBox="1"/>
            <p:nvPr/>
          </p:nvSpPr>
          <p:spPr>
            <a:xfrm>
              <a:off x="-30895" y="2972118"/>
              <a:ext cx="125226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7) Success</a:t>
              </a:r>
            </a:p>
            <a:p>
              <a:endParaRPr lang="en-US" sz="2000" dirty="0"/>
            </a:p>
          </p:txBody>
        </p:sp>
        <p:cxnSp>
          <p:nvCxnSpPr>
            <p:cNvPr id="41" name="Straight Arrow Connector 28"/>
            <p:cNvCxnSpPr>
              <a:stCxn id="8" idx="1"/>
              <a:endCxn id="5" idx="1"/>
            </p:cNvCxnSpPr>
            <p:nvPr/>
          </p:nvCxnSpPr>
          <p:spPr>
            <a:xfrm rot="10800000" flipH="1">
              <a:off x="1591098" y="1861448"/>
              <a:ext cx="108012" cy="1332151"/>
            </a:xfrm>
            <a:prstGeom prst="curvedConnector3">
              <a:avLst>
                <a:gd name="adj1" fmla="val -1181353"/>
              </a:avLst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44" name="Date Placeholder 4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B.Ramamurthy &amp; K.Madurai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718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RecordAppend</a:t>
            </a:r>
            <a:r>
              <a:rPr lang="en-US" dirty="0" smtClean="0"/>
              <a:t> </a:t>
            </a:r>
            <a:r>
              <a:rPr lang="en-US" sz="2800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Record size is limited by chunk size</a:t>
            </a:r>
          </a:p>
          <a:p>
            <a:r>
              <a:rPr lang="en-US" dirty="0" smtClean="0"/>
              <a:t>When a record does not fit into available space, </a:t>
            </a:r>
          </a:p>
          <a:p>
            <a:pPr lvl="1"/>
            <a:r>
              <a:rPr lang="en-US" dirty="0" smtClean="0"/>
              <a:t>chunk is padded to end </a:t>
            </a:r>
          </a:p>
          <a:p>
            <a:pPr lvl="1"/>
            <a:r>
              <a:rPr lang="en-US" dirty="0" smtClean="0"/>
              <a:t>and client retries request.</a:t>
            </a:r>
          </a:p>
          <a:p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0496-1CF9-408E-B326-6CCA99B85165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B.Ramamurthy &amp; K.Madurai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469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 smtClean="0"/>
              <a:t>Replication</a:t>
            </a:r>
          </a:p>
          <a:p>
            <a:pPr lvl="1"/>
            <a:r>
              <a:rPr lang="en-US" dirty="0" smtClean="0"/>
              <a:t>High availability for reads</a:t>
            </a:r>
          </a:p>
          <a:p>
            <a:pPr lvl="1"/>
            <a:r>
              <a:rPr lang="en-US" dirty="0" smtClean="0"/>
              <a:t>User controllable, default 3 (non-RAID)</a:t>
            </a:r>
          </a:p>
          <a:p>
            <a:pPr lvl="1"/>
            <a:r>
              <a:rPr lang="en-US" dirty="0" smtClean="0"/>
              <a:t>Provides </a:t>
            </a:r>
            <a:r>
              <a:rPr lang="en-US" dirty="0"/>
              <a:t>read/seek bandwidth</a:t>
            </a:r>
          </a:p>
          <a:p>
            <a:pPr lvl="1"/>
            <a:r>
              <a:rPr lang="en-US" dirty="0" smtClean="0"/>
              <a:t>Master is responsible for directing re-replication if a data node dies</a:t>
            </a:r>
          </a:p>
          <a:p>
            <a:r>
              <a:rPr lang="en-US" dirty="0" smtClean="0"/>
              <a:t>Online </a:t>
            </a:r>
            <a:r>
              <a:rPr lang="en-US" dirty="0" err="1" smtClean="0"/>
              <a:t>checksumming</a:t>
            </a:r>
            <a:r>
              <a:rPr lang="en-US" dirty="0" smtClean="0"/>
              <a:t> in data nodes</a:t>
            </a:r>
          </a:p>
          <a:p>
            <a:pPr lvl="1"/>
            <a:r>
              <a:rPr lang="en-US" dirty="0" smtClean="0"/>
              <a:t>Verified on reads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0496-1CF9-408E-B326-6CCA99B85165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B.Ramamurthy &amp; K.Madurai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540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Typical problem solved by </a:t>
            </a:r>
            <a:r>
              <a:rPr lang="en-US" dirty="0" err="1"/>
              <a:t>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Read a lot of data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Map</a:t>
            </a:r>
            <a:r>
              <a:rPr lang="en-US" dirty="0"/>
              <a:t>: extract something you care about from each record</a:t>
            </a:r>
          </a:p>
          <a:p>
            <a:r>
              <a:rPr lang="en-US" dirty="0" smtClean="0"/>
              <a:t>Shuffle </a:t>
            </a:r>
            <a:r>
              <a:rPr lang="en-US" dirty="0"/>
              <a:t>and Sort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Reduce</a:t>
            </a:r>
            <a:r>
              <a:rPr lang="en-US" dirty="0"/>
              <a:t>: aggregate, summarize, filter, or transform</a:t>
            </a:r>
          </a:p>
          <a:p>
            <a:r>
              <a:rPr lang="en-US" dirty="0" smtClean="0"/>
              <a:t>Write </a:t>
            </a:r>
            <a:r>
              <a:rPr lang="en-US" dirty="0"/>
              <a:t>the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0496-1CF9-408E-B326-6CCA99B8516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B.Ramamurthy &amp; K.Madurai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9496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Bias towards </a:t>
            </a:r>
            <a:r>
              <a:rPr lang="en-US" dirty="0" smtClean="0">
                <a:solidFill>
                  <a:srgbClr val="000066"/>
                </a:solidFill>
              </a:rPr>
              <a:t>topological</a:t>
            </a:r>
            <a:r>
              <a:rPr lang="en-US" dirty="0" smtClean="0"/>
              <a:t> spreading</a:t>
            </a:r>
          </a:p>
          <a:p>
            <a:pPr lvl="1"/>
            <a:r>
              <a:rPr lang="en-US" dirty="0" smtClean="0"/>
              <a:t>Rack, data center</a:t>
            </a:r>
          </a:p>
          <a:p>
            <a:r>
              <a:rPr lang="en-US" dirty="0" smtClean="0">
                <a:solidFill>
                  <a:srgbClr val="006600"/>
                </a:solidFill>
              </a:rPr>
              <a:t>Rebalancing</a:t>
            </a:r>
          </a:p>
          <a:p>
            <a:pPr lvl="1"/>
            <a:r>
              <a:rPr lang="en-US" dirty="0" smtClean="0"/>
              <a:t>Move chunks around to balance disk fullness</a:t>
            </a:r>
          </a:p>
          <a:p>
            <a:pPr lvl="1"/>
            <a:r>
              <a:rPr lang="en-US" dirty="0" smtClean="0"/>
              <a:t>Gently fixes imbalances due to:</a:t>
            </a:r>
          </a:p>
          <a:p>
            <a:pPr lvl="2"/>
            <a:r>
              <a:rPr lang="en-US" dirty="0" smtClean="0"/>
              <a:t>Adding/removing data nodes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0496-1CF9-408E-B326-6CCA99B85165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B.Ramamurthy &amp; K.Madurai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315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 Management (Cloning)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Chunk replica lost or corrupt</a:t>
            </a:r>
          </a:p>
          <a:p>
            <a:r>
              <a:rPr lang="en-US" dirty="0" smtClean="0">
                <a:solidFill>
                  <a:srgbClr val="006600"/>
                </a:solidFill>
              </a:rPr>
              <a:t>Goal</a:t>
            </a:r>
            <a:r>
              <a:rPr lang="en-US" dirty="0" smtClean="0"/>
              <a:t>: minimize app disruption and data loss</a:t>
            </a:r>
          </a:p>
          <a:p>
            <a:pPr lvl="1"/>
            <a:r>
              <a:rPr lang="en-US" dirty="0" smtClean="0"/>
              <a:t>Approximately in priority order</a:t>
            </a:r>
          </a:p>
          <a:p>
            <a:pPr lvl="2"/>
            <a:r>
              <a:rPr lang="en-US" dirty="0" smtClean="0"/>
              <a:t>More replica missing-&gt; priority boost</a:t>
            </a:r>
          </a:p>
          <a:p>
            <a:pPr lvl="2"/>
            <a:r>
              <a:rPr lang="en-US" dirty="0" smtClean="0"/>
              <a:t>Deleted file-&gt; priority decrease</a:t>
            </a:r>
          </a:p>
          <a:p>
            <a:pPr lvl="2"/>
            <a:r>
              <a:rPr lang="en-US" dirty="0" smtClean="0"/>
              <a:t>Client blocking on a write-&gt; large priority boost</a:t>
            </a:r>
          </a:p>
          <a:p>
            <a:pPr lvl="1"/>
            <a:r>
              <a:rPr lang="en-US" dirty="0" smtClean="0"/>
              <a:t>Master directs copying of data</a:t>
            </a:r>
          </a:p>
          <a:p>
            <a:pPr lvl="4"/>
            <a:endParaRPr lang="en-US" sz="1000" dirty="0" smtClean="0"/>
          </a:p>
          <a:p>
            <a:r>
              <a:rPr lang="en-US" sz="2900" dirty="0" smtClean="0"/>
              <a:t>Performance on a production cluster</a:t>
            </a:r>
          </a:p>
          <a:p>
            <a:pPr lvl="1">
              <a:spcBef>
                <a:spcPts val="0"/>
              </a:spcBef>
            </a:pPr>
            <a:r>
              <a:rPr lang="en-US" sz="2600" dirty="0" smtClean="0"/>
              <a:t>Single failure, full recovery (600GB): 23.2 min</a:t>
            </a:r>
          </a:p>
          <a:p>
            <a:pPr lvl="1">
              <a:spcBef>
                <a:spcPts val="0"/>
              </a:spcBef>
            </a:pPr>
            <a:r>
              <a:rPr lang="en-US" sz="2600" dirty="0" smtClean="0"/>
              <a:t>Double failure, restored 2x replication: 2min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0496-1CF9-408E-B326-6CCA99B85165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B.Ramamurthy &amp; K.Madurai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598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Master is a central point of failure</a:t>
            </a:r>
          </a:p>
          <a:p>
            <a:r>
              <a:rPr lang="en-US" dirty="0" smtClean="0"/>
              <a:t>Master can be a scalability bottleneck</a:t>
            </a:r>
          </a:p>
          <a:p>
            <a:r>
              <a:rPr lang="en-US" dirty="0" smtClean="0"/>
              <a:t>Latency when opening/stating thousands of files</a:t>
            </a:r>
          </a:p>
          <a:p>
            <a:r>
              <a:rPr lang="en-US" dirty="0" smtClean="0"/>
              <a:t>Security model is weak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0496-1CF9-408E-B326-6CCA99B85165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B.Ramamurthy &amp; K.Madurai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565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Inexpensive commodity components can be the basis of a large scale reliable system</a:t>
            </a:r>
          </a:p>
          <a:p>
            <a:r>
              <a:rPr lang="en-US" dirty="0" smtClean="0"/>
              <a:t>Adjusting the API, e.g. </a:t>
            </a:r>
            <a:r>
              <a:rPr lang="en-US" dirty="0" err="1" smtClean="0"/>
              <a:t>RecordAppend</a:t>
            </a:r>
            <a:r>
              <a:rPr lang="en-US" dirty="0" smtClean="0"/>
              <a:t>, can enable large distributed apps</a:t>
            </a:r>
          </a:p>
          <a:p>
            <a:r>
              <a:rPr lang="en-US" dirty="0" smtClean="0"/>
              <a:t>Fault tolerant</a:t>
            </a:r>
          </a:p>
          <a:p>
            <a:r>
              <a:rPr lang="en-US" dirty="0" smtClean="0"/>
              <a:t>Useful for many similar apps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0496-1CF9-408E-B326-6CCA99B85165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B.Ramamurthy &amp; K.Madurai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931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MapReduce workflow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0496-1CF9-408E-B326-6CCA99B85165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135" name="Group 134"/>
          <p:cNvGrpSpPr/>
          <p:nvPr/>
        </p:nvGrpSpPr>
        <p:grpSpPr>
          <a:xfrm>
            <a:off x="5638800" y="2886348"/>
            <a:ext cx="990600" cy="1447800"/>
            <a:chOff x="5638800" y="2886348"/>
            <a:chExt cx="990600" cy="1447800"/>
          </a:xfrm>
        </p:grpSpPr>
        <p:sp>
          <p:nvSpPr>
            <p:cNvPr id="70" name="Oval 23"/>
            <p:cNvSpPr>
              <a:spLocks noChangeArrowheads="1"/>
            </p:cNvSpPr>
            <p:nvPr/>
          </p:nvSpPr>
          <p:spPr bwMode="auto">
            <a:xfrm>
              <a:off x="5638800" y="3876948"/>
              <a:ext cx="990600" cy="457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/>
              <a:r>
                <a:rPr lang="en-US" altLang="en-US" dirty="0"/>
                <a:t>Worker</a:t>
              </a:r>
            </a:p>
          </p:txBody>
        </p:sp>
        <p:sp>
          <p:nvSpPr>
            <p:cNvPr id="71" name="Oval 24"/>
            <p:cNvSpPr>
              <a:spLocks noChangeArrowheads="1"/>
            </p:cNvSpPr>
            <p:nvPr/>
          </p:nvSpPr>
          <p:spPr bwMode="auto">
            <a:xfrm>
              <a:off x="5638800" y="2886348"/>
              <a:ext cx="990600" cy="457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/>
              <a:r>
                <a:rPr lang="en-US" altLang="en-US" dirty="0"/>
                <a:t>Worker</a:t>
              </a:r>
            </a:p>
          </p:txBody>
        </p:sp>
      </p:grpSp>
      <p:grpSp>
        <p:nvGrpSpPr>
          <p:cNvPr id="75" name="Group 65"/>
          <p:cNvGrpSpPr>
            <a:grpSpLocks/>
          </p:cNvGrpSpPr>
          <p:nvPr/>
        </p:nvGrpSpPr>
        <p:grpSpPr bwMode="auto">
          <a:xfrm>
            <a:off x="1981200" y="2581548"/>
            <a:ext cx="990600" cy="2133600"/>
            <a:chOff x="1248" y="2352"/>
            <a:chExt cx="624" cy="1344"/>
          </a:xfrm>
        </p:grpSpPr>
        <p:sp>
          <p:nvSpPr>
            <p:cNvPr id="83" name="Oval 6"/>
            <p:cNvSpPr>
              <a:spLocks noChangeArrowheads="1"/>
            </p:cNvSpPr>
            <p:nvPr/>
          </p:nvSpPr>
          <p:spPr bwMode="auto">
            <a:xfrm>
              <a:off x="1248" y="2352"/>
              <a:ext cx="624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/>
              <a:r>
                <a:rPr lang="en-US" altLang="en-US" dirty="0"/>
                <a:t>Worker</a:t>
              </a:r>
            </a:p>
          </p:txBody>
        </p:sp>
        <p:sp>
          <p:nvSpPr>
            <p:cNvPr id="84" name="Oval 7"/>
            <p:cNvSpPr>
              <a:spLocks noChangeArrowheads="1"/>
            </p:cNvSpPr>
            <p:nvPr/>
          </p:nvSpPr>
          <p:spPr bwMode="auto">
            <a:xfrm>
              <a:off x="1248" y="2880"/>
              <a:ext cx="624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/>
              <a:r>
                <a:rPr lang="en-US" altLang="en-US"/>
                <a:t>Worker</a:t>
              </a:r>
            </a:p>
          </p:txBody>
        </p:sp>
        <p:sp>
          <p:nvSpPr>
            <p:cNvPr id="85" name="Oval 8"/>
            <p:cNvSpPr>
              <a:spLocks noChangeArrowheads="1"/>
            </p:cNvSpPr>
            <p:nvPr/>
          </p:nvSpPr>
          <p:spPr bwMode="auto">
            <a:xfrm>
              <a:off x="1248" y="3408"/>
              <a:ext cx="624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/>
              <a:r>
                <a:rPr lang="en-US" altLang="en-US"/>
                <a:t>Worker</a:t>
              </a:r>
            </a:p>
          </p:txBody>
        </p:sp>
      </p:grpSp>
      <p:grpSp>
        <p:nvGrpSpPr>
          <p:cNvPr id="91" name="Group 46"/>
          <p:cNvGrpSpPr>
            <a:grpSpLocks/>
          </p:cNvGrpSpPr>
          <p:nvPr/>
        </p:nvGrpSpPr>
        <p:grpSpPr bwMode="auto">
          <a:xfrm>
            <a:off x="1066800" y="2810148"/>
            <a:ext cx="914400" cy="1676400"/>
            <a:chOff x="672" y="2496"/>
            <a:chExt cx="576" cy="1056"/>
          </a:xfrm>
        </p:grpSpPr>
        <p:sp>
          <p:nvSpPr>
            <p:cNvPr id="92" name="Line 42"/>
            <p:cNvSpPr>
              <a:spLocks noChangeShapeType="1"/>
            </p:cNvSpPr>
            <p:nvPr/>
          </p:nvSpPr>
          <p:spPr bwMode="auto">
            <a:xfrm flipV="1">
              <a:off x="672" y="2496"/>
              <a:ext cx="57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43"/>
            <p:cNvSpPr>
              <a:spLocks noChangeShapeType="1"/>
            </p:cNvSpPr>
            <p:nvPr/>
          </p:nvSpPr>
          <p:spPr bwMode="auto">
            <a:xfrm>
              <a:off x="672" y="302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44"/>
            <p:cNvSpPr>
              <a:spLocks noChangeShapeType="1"/>
            </p:cNvSpPr>
            <p:nvPr/>
          </p:nvSpPr>
          <p:spPr bwMode="auto">
            <a:xfrm>
              <a:off x="672" y="3216"/>
              <a:ext cx="57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Text Box 45"/>
            <p:cNvSpPr txBox="1">
              <a:spLocks noChangeArrowheads="1"/>
            </p:cNvSpPr>
            <p:nvPr/>
          </p:nvSpPr>
          <p:spPr bwMode="auto">
            <a:xfrm>
              <a:off x="672" y="2784"/>
              <a:ext cx="43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en-US" altLang="en-US"/>
                <a:t>read</a:t>
              </a:r>
            </a:p>
          </p:txBody>
        </p:sp>
      </p:grpSp>
      <p:grpSp>
        <p:nvGrpSpPr>
          <p:cNvPr id="96" name="Group 51"/>
          <p:cNvGrpSpPr>
            <a:grpSpLocks/>
          </p:cNvGrpSpPr>
          <p:nvPr/>
        </p:nvGrpSpPr>
        <p:grpSpPr bwMode="auto">
          <a:xfrm>
            <a:off x="2971800" y="2581548"/>
            <a:ext cx="1600200" cy="2133600"/>
            <a:chOff x="1872" y="2352"/>
            <a:chExt cx="1008" cy="1344"/>
          </a:xfrm>
        </p:grpSpPr>
        <p:grpSp>
          <p:nvGrpSpPr>
            <p:cNvPr id="97" name="Group 16"/>
            <p:cNvGrpSpPr>
              <a:grpSpLocks/>
            </p:cNvGrpSpPr>
            <p:nvPr/>
          </p:nvGrpSpPr>
          <p:grpSpPr bwMode="auto">
            <a:xfrm>
              <a:off x="2592" y="2352"/>
              <a:ext cx="288" cy="288"/>
              <a:chOff x="2640" y="2160"/>
              <a:chExt cx="288" cy="288"/>
            </a:xfrm>
          </p:grpSpPr>
          <p:sp>
            <p:nvSpPr>
              <p:cNvPr id="108" name="Rectangle 14"/>
              <p:cNvSpPr>
                <a:spLocks noChangeArrowheads="1"/>
              </p:cNvSpPr>
              <p:nvPr/>
            </p:nvSpPr>
            <p:spPr bwMode="auto">
              <a:xfrm>
                <a:off x="2640" y="2160"/>
                <a:ext cx="144" cy="288"/>
              </a:xfrm>
              <a:prstGeom prst="rect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9" name="Rectangle 15"/>
              <p:cNvSpPr>
                <a:spLocks noChangeArrowheads="1"/>
              </p:cNvSpPr>
              <p:nvPr/>
            </p:nvSpPr>
            <p:spPr bwMode="auto">
              <a:xfrm>
                <a:off x="2784" y="2160"/>
                <a:ext cx="144" cy="288"/>
              </a:xfrm>
              <a:prstGeom prst="rect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98" name="Group 17"/>
            <p:cNvGrpSpPr>
              <a:grpSpLocks/>
            </p:cNvGrpSpPr>
            <p:nvPr/>
          </p:nvGrpSpPr>
          <p:grpSpPr bwMode="auto">
            <a:xfrm>
              <a:off x="2592" y="2880"/>
              <a:ext cx="288" cy="288"/>
              <a:chOff x="2640" y="2160"/>
              <a:chExt cx="288" cy="288"/>
            </a:xfrm>
          </p:grpSpPr>
          <p:sp>
            <p:nvSpPr>
              <p:cNvPr id="106" name="Rectangle 18"/>
              <p:cNvSpPr>
                <a:spLocks noChangeArrowheads="1"/>
              </p:cNvSpPr>
              <p:nvPr/>
            </p:nvSpPr>
            <p:spPr bwMode="auto">
              <a:xfrm>
                <a:off x="2640" y="2160"/>
                <a:ext cx="144" cy="288"/>
              </a:xfrm>
              <a:prstGeom prst="rect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7" name="Rectangle 19"/>
              <p:cNvSpPr>
                <a:spLocks noChangeArrowheads="1"/>
              </p:cNvSpPr>
              <p:nvPr/>
            </p:nvSpPr>
            <p:spPr bwMode="auto">
              <a:xfrm>
                <a:off x="2784" y="2160"/>
                <a:ext cx="144" cy="288"/>
              </a:xfrm>
              <a:prstGeom prst="rect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99" name="Group 20"/>
            <p:cNvGrpSpPr>
              <a:grpSpLocks/>
            </p:cNvGrpSpPr>
            <p:nvPr/>
          </p:nvGrpSpPr>
          <p:grpSpPr bwMode="auto">
            <a:xfrm>
              <a:off x="2592" y="3408"/>
              <a:ext cx="288" cy="288"/>
              <a:chOff x="2640" y="2160"/>
              <a:chExt cx="288" cy="288"/>
            </a:xfrm>
          </p:grpSpPr>
          <p:sp>
            <p:nvSpPr>
              <p:cNvPr id="104" name="Rectangle 21"/>
              <p:cNvSpPr>
                <a:spLocks noChangeArrowheads="1"/>
              </p:cNvSpPr>
              <p:nvPr/>
            </p:nvSpPr>
            <p:spPr bwMode="auto">
              <a:xfrm>
                <a:off x="2640" y="2160"/>
                <a:ext cx="144" cy="288"/>
              </a:xfrm>
              <a:prstGeom prst="rect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" name="Rectangle 22"/>
              <p:cNvSpPr>
                <a:spLocks noChangeArrowheads="1"/>
              </p:cNvSpPr>
              <p:nvPr/>
            </p:nvSpPr>
            <p:spPr bwMode="auto">
              <a:xfrm>
                <a:off x="2784" y="2160"/>
                <a:ext cx="144" cy="288"/>
              </a:xfrm>
              <a:prstGeom prst="rect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00" name="Line 47"/>
            <p:cNvSpPr>
              <a:spLocks noChangeShapeType="1"/>
            </p:cNvSpPr>
            <p:nvPr/>
          </p:nvSpPr>
          <p:spPr bwMode="auto">
            <a:xfrm>
              <a:off x="1872" y="2496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48"/>
            <p:cNvSpPr>
              <a:spLocks noChangeShapeType="1"/>
            </p:cNvSpPr>
            <p:nvPr/>
          </p:nvSpPr>
          <p:spPr bwMode="auto">
            <a:xfrm>
              <a:off x="1872" y="3024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49"/>
            <p:cNvSpPr>
              <a:spLocks noChangeShapeType="1"/>
            </p:cNvSpPr>
            <p:nvPr/>
          </p:nvSpPr>
          <p:spPr bwMode="auto">
            <a:xfrm>
              <a:off x="1872" y="3552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Text Box 50"/>
            <p:cNvSpPr txBox="1">
              <a:spLocks noChangeArrowheads="1"/>
            </p:cNvSpPr>
            <p:nvPr/>
          </p:nvSpPr>
          <p:spPr bwMode="auto">
            <a:xfrm>
              <a:off x="1970" y="2620"/>
              <a:ext cx="482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en-US" altLang="en-US" sz="1600" dirty="0"/>
                <a:t>local</a:t>
              </a:r>
              <a:endParaRPr lang="en-US" altLang="en-US" dirty="0"/>
            </a:p>
            <a:p>
              <a:r>
                <a:rPr lang="en-US" altLang="en-US" dirty="0"/>
                <a:t>write</a:t>
              </a:r>
            </a:p>
          </p:txBody>
        </p:sp>
      </p:grpSp>
      <p:grpSp>
        <p:nvGrpSpPr>
          <p:cNvPr id="110" name="Group 59"/>
          <p:cNvGrpSpPr>
            <a:grpSpLocks/>
          </p:cNvGrpSpPr>
          <p:nvPr/>
        </p:nvGrpSpPr>
        <p:grpSpPr bwMode="auto">
          <a:xfrm>
            <a:off x="4572000" y="2810147"/>
            <a:ext cx="1074738" cy="2416175"/>
            <a:chOff x="2880" y="2496"/>
            <a:chExt cx="677" cy="1522"/>
          </a:xfrm>
        </p:grpSpPr>
        <p:sp>
          <p:nvSpPr>
            <p:cNvPr id="111" name="Line 52"/>
            <p:cNvSpPr>
              <a:spLocks noChangeShapeType="1"/>
            </p:cNvSpPr>
            <p:nvPr/>
          </p:nvSpPr>
          <p:spPr bwMode="auto">
            <a:xfrm>
              <a:off x="2880" y="2496"/>
              <a:ext cx="67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53"/>
            <p:cNvSpPr>
              <a:spLocks noChangeShapeType="1"/>
            </p:cNvSpPr>
            <p:nvPr/>
          </p:nvSpPr>
          <p:spPr bwMode="auto">
            <a:xfrm>
              <a:off x="2880" y="2496"/>
              <a:ext cx="672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54"/>
            <p:cNvSpPr>
              <a:spLocks noChangeShapeType="1"/>
            </p:cNvSpPr>
            <p:nvPr/>
          </p:nvSpPr>
          <p:spPr bwMode="auto">
            <a:xfrm flipV="1">
              <a:off x="2880" y="2688"/>
              <a:ext cx="67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55"/>
            <p:cNvSpPr>
              <a:spLocks noChangeShapeType="1"/>
            </p:cNvSpPr>
            <p:nvPr/>
          </p:nvSpPr>
          <p:spPr bwMode="auto">
            <a:xfrm>
              <a:off x="2880" y="3024"/>
              <a:ext cx="67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56"/>
            <p:cNvSpPr>
              <a:spLocks noChangeShapeType="1"/>
            </p:cNvSpPr>
            <p:nvPr/>
          </p:nvSpPr>
          <p:spPr bwMode="auto">
            <a:xfrm flipV="1">
              <a:off x="2880" y="2736"/>
              <a:ext cx="672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57"/>
            <p:cNvSpPr>
              <a:spLocks noChangeShapeType="1"/>
            </p:cNvSpPr>
            <p:nvPr/>
          </p:nvSpPr>
          <p:spPr bwMode="auto">
            <a:xfrm flipV="1">
              <a:off x="2880" y="3312"/>
              <a:ext cx="67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Text Box 58"/>
            <p:cNvSpPr txBox="1">
              <a:spLocks noChangeArrowheads="1"/>
            </p:cNvSpPr>
            <p:nvPr/>
          </p:nvSpPr>
          <p:spPr bwMode="auto">
            <a:xfrm>
              <a:off x="2976" y="3456"/>
              <a:ext cx="581" cy="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en-US" altLang="en-US" sz="1600" dirty="0"/>
                <a:t>remote</a:t>
              </a:r>
            </a:p>
            <a:p>
              <a:r>
                <a:rPr lang="en-US" altLang="en-US" sz="1600" dirty="0"/>
                <a:t>read</a:t>
              </a:r>
              <a:r>
                <a:rPr lang="en-US" altLang="en-US" dirty="0"/>
                <a:t>,</a:t>
              </a:r>
            </a:p>
            <a:p>
              <a:r>
                <a:rPr lang="en-US" altLang="en-US" dirty="0"/>
                <a:t>sort</a:t>
              </a:r>
            </a:p>
          </p:txBody>
        </p:sp>
      </p:grpSp>
      <p:grpSp>
        <p:nvGrpSpPr>
          <p:cNvPr id="118" name="Group 63"/>
          <p:cNvGrpSpPr>
            <a:grpSpLocks/>
          </p:cNvGrpSpPr>
          <p:nvPr/>
        </p:nvGrpSpPr>
        <p:grpSpPr bwMode="auto">
          <a:xfrm>
            <a:off x="6629400" y="2733948"/>
            <a:ext cx="1981200" cy="1600200"/>
            <a:chOff x="4176" y="2448"/>
            <a:chExt cx="1248" cy="1008"/>
          </a:xfrm>
        </p:grpSpPr>
        <p:sp>
          <p:nvSpPr>
            <p:cNvPr id="119" name="Rectangle 27"/>
            <p:cNvSpPr>
              <a:spLocks noChangeArrowheads="1"/>
            </p:cNvSpPr>
            <p:nvPr/>
          </p:nvSpPr>
          <p:spPr bwMode="auto">
            <a:xfrm>
              <a:off x="4848" y="2448"/>
              <a:ext cx="576" cy="384"/>
            </a:xfrm>
            <a:prstGeom prst="rect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/>
              <a:r>
                <a:rPr lang="en-US" altLang="en-US"/>
                <a:t>Output</a:t>
              </a:r>
            </a:p>
            <a:p>
              <a:pPr algn="ctr"/>
              <a:r>
                <a:rPr lang="en-US" altLang="en-US"/>
                <a:t>File 0</a:t>
              </a:r>
            </a:p>
          </p:txBody>
        </p:sp>
        <p:sp>
          <p:nvSpPr>
            <p:cNvPr id="120" name="Rectangle 28"/>
            <p:cNvSpPr>
              <a:spLocks noChangeArrowheads="1"/>
            </p:cNvSpPr>
            <p:nvPr/>
          </p:nvSpPr>
          <p:spPr bwMode="auto">
            <a:xfrm>
              <a:off x="4848" y="3072"/>
              <a:ext cx="576" cy="384"/>
            </a:xfrm>
            <a:prstGeom prst="rect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/>
              <a:r>
                <a:rPr lang="en-US" altLang="en-US"/>
                <a:t>Output</a:t>
              </a:r>
            </a:p>
            <a:p>
              <a:pPr algn="ctr"/>
              <a:r>
                <a:rPr lang="en-US" altLang="en-US"/>
                <a:t>File 1</a:t>
              </a:r>
            </a:p>
          </p:txBody>
        </p:sp>
        <p:sp>
          <p:nvSpPr>
            <p:cNvPr id="121" name="Line 60"/>
            <p:cNvSpPr>
              <a:spLocks noChangeShapeType="1"/>
            </p:cNvSpPr>
            <p:nvPr/>
          </p:nvSpPr>
          <p:spPr bwMode="auto">
            <a:xfrm>
              <a:off x="4176" y="268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61"/>
            <p:cNvSpPr>
              <a:spLocks noChangeShapeType="1"/>
            </p:cNvSpPr>
            <p:nvPr/>
          </p:nvSpPr>
          <p:spPr bwMode="auto">
            <a:xfrm>
              <a:off x="4176" y="331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Text Box 62"/>
            <p:cNvSpPr txBox="1">
              <a:spLocks noChangeArrowheads="1"/>
            </p:cNvSpPr>
            <p:nvPr/>
          </p:nvSpPr>
          <p:spPr bwMode="auto">
            <a:xfrm>
              <a:off x="4214" y="2468"/>
              <a:ext cx="4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en-US" altLang="en-US"/>
                <a:t>write</a:t>
              </a:r>
            </a:p>
          </p:txBody>
        </p:sp>
      </p:grpSp>
      <p:grpSp>
        <p:nvGrpSpPr>
          <p:cNvPr id="125" name="Group 64"/>
          <p:cNvGrpSpPr>
            <a:grpSpLocks/>
          </p:cNvGrpSpPr>
          <p:nvPr/>
        </p:nvGrpSpPr>
        <p:grpSpPr bwMode="auto">
          <a:xfrm>
            <a:off x="228600" y="3191148"/>
            <a:ext cx="838200" cy="914400"/>
            <a:chOff x="144" y="2736"/>
            <a:chExt cx="528" cy="576"/>
          </a:xfrm>
        </p:grpSpPr>
        <p:sp>
          <p:nvSpPr>
            <p:cNvPr id="127" name="Rectangle 9"/>
            <p:cNvSpPr>
              <a:spLocks noChangeArrowheads="1"/>
            </p:cNvSpPr>
            <p:nvPr/>
          </p:nvSpPr>
          <p:spPr bwMode="auto">
            <a:xfrm>
              <a:off x="144" y="2736"/>
              <a:ext cx="528" cy="192"/>
            </a:xfrm>
            <a:prstGeom prst="rect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/>
              <a:r>
                <a:rPr lang="en-US" altLang="en-US"/>
                <a:t>Split 0</a:t>
              </a:r>
            </a:p>
          </p:txBody>
        </p:sp>
        <p:sp>
          <p:nvSpPr>
            <p:cNvPr id="128" name="Rectangle 10"/>
            <p:cNvSpPr>
              <a:spLocks noChangeArrowheads="1"/>
            </p:cNvSpPr>
            <p:nvPr/>
          </p:nvSpPr>
          <p:spPr bwMode="auto">
            <a:xfrm>
              <a:off x="144" y="2928"/>
              <a:ext cx="528" cy="192"/>
            </a:xfrm>
            <a:prstGeom prst="rect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/>
              <a:r>
                <a:rPr lang="en-US" altLang="en-US"/>
                <a:t>Split 1</a:t>
              </a:r>
            </a:p>
          </p:txBody>
        </p:sp>
        <p:sp>
          <p:nvSpPr>
            <p:cNvPr id="129" name="Rectangle 11"/>
            <p:cNvSpPr>
              <a:spLocks noChangeArrowheads="1"/>
            </p:cNvSpPr>
            <p:nvPr/>
          </p:nvSpPr>
          <p:spPr bwMode="auto">
            <a:xfrm>
              <a:off x="144" y="3120"/>
              <a:ext cx="528" cy="192"/>
            </a:xfrm>
            <a:prstGeom prst="rect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/>
              <a:r>
                <a:rPr lang="en-US" altLang="en-US"/>
                <a:t>Split 2</a:t>
              </a:r>
            </a:p>
          </p:txBody>
        </p:sp>
      </p:grpSp>
      <p:sp>
        <p:nvSpPr>
          <p:cNvPr id="126" name="Text Box 69"/>
          <p:cNvSpPr txBox="1">
            <a:spLocks noChangeArrowheads="1"/>
          </p:cNvSpPr>
          <p:nvPr/>
        </p:nvSpPr>
        <p:spPr bwMode="auto">
          <a:xfrm>
            <a:off x="-65088" y="2060848"/>
            <a:ext cx="1423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dirty="0"/>
              <a:t>Input Data</a:t>
            </a:r>
          </a:p>
        </p:txBody>
      </p:sp>
      <p:sp>
        <p:nvSpPr>
          <p:cNvPr id="131" name="Text Box 69"/>
          <p:cNvSpPr txBox="1">
            <a:spLocks noChangeArrowheads="1"/>
          </p:cNvSpPr>
          <p:nvPr/>
        </p:nvSpPr>
        <p:spPr bwMode="auto">
          <a:xfrm>
            <a:off x="7346953" y="2060848"/>
            <a:ext cx="1611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dirty="0" smtClean="0"/>
              <a:t>Output Data</a:t>
            </a:r>
            <a:endParaRPr lang="en-US" altLang="en-US" dirty="0"/>
          </a:p>
        </p:txBody>
      </p:sp>
      <p:sp>
        <p:nvSpPr>
          <p:cNvPr id="132" name="Rectangle 131"/>
          <p:cNvSpPr/>
          <p:nvPr/>
        </p:nvSpPr>
        <p:spPr>
          <a:xfrm>
            <a:off x="1254919" y="5226322"/>
            <a:ext cx="244316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Map</a:t>
            </a:r>
            <a:endParaRPr lang="en-US" b="1" dirty="0"/>
          </a:p>
          <a:p>
            <a:pPr algn="ctr"/>
            <a:r>
              <a:rPr lang="en-US" dirty="0" smtClean="0"/>
              <a:t>extract </a:t>
            </a:r>
            <a:r>
              <a:rPr lang="en-US" dirty="0"/>
              <a:t>something you care about from each record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5229852" y="5226322"/>
            <a:ext cx="180849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Reduce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aggregate</a:t>
            </a:r>
            <a:r>
              <a:rPr lang="en-US" dirty="0"/>
              <a:t>, summarize, filter, or transform</a:t>
            </a:r>
          </a:p>
        </p:txBody>
      </p:sp>
      <p:sp>
        <p:nvSpPr>
          <p:cNvPr id="52" name="Date Placeholder 5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B.Ramamurthy &amp; K.Madurai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760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32" grpId="0"/>
      <p:bldP spid="1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Mapper and Reducer</a:t>
            </a:r>
          </a:p>
        </p:txBody>
      </p:sp>
      <p:sp>
        <p:nvSpPr>
          <p:cNvPr id="29699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B.Ramamurthy &amp; K.Madurai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B7F6E-0EBA-45C2-83C3-2F824A845D87}" type="slidenum">
              <a:rPr lang="en-US"/>
              <a:pPr>
                <a:defRPr/>
              </a:pPr>
              <a:t>6</a:t>
            </a:fld>
            <a:endParaRPr lang="en-US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990600" y="295276"/>
            <a:ext cx="7162799" cy="5648324"/>
            <a:chOff x="624" y="186"/>
            <a:chExt cx="4512" cy="3558"/>
          </a:xfrm>
          <a:solidFill>
            <a:srgbClr val="92D050"/>
          </a:solidFill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4" y="960"/>
              <a:ext cx="4485" cy="278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2182" y="1113"/>
              <a:ext cx="1080" cy="339"/>
            </a:xfrm>
            <a:prstGeom prst="rect">
              <a:avLst/>
            </a:prstGeom>
            <a:grpFill/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2293" y="1147"/>
              <a:ext cx="840" cy="1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400" dirty="0" err="1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MapReduceTask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" name="Line 7"/>
            <p:cNvSpPr>
              <a:spLocks noChangeShapeType="1"/>
            </p:cNvSpPr>
            <p:nvPr/>
          </p:nvSpPr>
          <p:spPr bwMode="auto">
            <a:xfrm>
              <a:off x="2182" y="1304"/>
              <a:ext cx="1090" cy="1"/>
            </a:xfrm>
            <a:prstGeom prst="line">
              <a:avLst/>
            </a:prstGeom>
            <a:grp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32" name="Line 8"/>
            <p:cNvSpPr>
              <a:spLocks noChangeShapeType="1"/>
            </p:cNvSpPr>
            <p:nvPr/>
          </p:nvSpPr>
          <p:spPr bwMode="auto">
            <a:xfrm>
              <a:off x="2182" y="1369"/>
              <a:ext cx="1090" cy="1"/>
            </a:xfrm>
            <a:prstGeom prst="line">
              <a:avLst/>
            </a:prstGeom>
            <a:grp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651" y="3384"/>
              <a:ext cx="784" cy="339"/>
            </a:xfrm>
            <a:prstGeom prst="rect">
              <a:avLst/>
            </a:prstGeom>
            <a:grpFill/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734" y="3418"/>
              <a:ext cx="710" cy="15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4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YourMapper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5" name="Line 11"/>
            <p:cNvSpPr>
              <a:spLocks noChangeShapeType="1"/>
            </p:cNvSpPr>
            <p:nvPr/>
          </p:nvSpPr>
          <p:spPr bwMode="auto">
            <a:xfrm>
              <a:off x="651" y="3575"/>
              <a:ext cx="793" cy="1"/>
            </a:xfrm>
            <a:prstGeom prst="line">
              <a:avLst/>
            </a:prstGeom>
            <a:grp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36" name="Line 12"/>
            <p:cNvSpPr>
              <a:spLocks noChangeShapeType="1"/>
            </p:cNvSpPr>
            <p:nvPr/>
          </p:nvSpPr>
          <p:spPr bwMode="auto">
            <a:xfrm>
              <a:off x="651" y="3640"/>
              <a:ext cx="793" cy="1"/>
            </a:xfrm>
            <a:prstGeom prst="line">
              <a:avLst/>
            </a:prstGeom>
            <a:grp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3389" y="3285"/>
              <a:ext cx="840" cy="339"/>
            </a:xfrm>
            <a:prstGeom prst="rect">
              <a:avLst/>
            </a:prstGeom>
            <a:grpFill/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3479" y="3319"/>
              <a:ext cx="759" cy="15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4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YourReducer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Line 15"/>
            <p:cNvSpPr>
              <a:spLocks noChangeShapeType="1"/>
            </p:cNvSpPr>
            <p:nvPr/>
          </p:nvSpPr>
          <p:spPr bwMode="auto">
            <a:xfrm>
              <a:off x="3389" y="3476"/>
              <a:ext cx="849" cy="1"/>
            </a:xfrm>
            <a:prstGeom prst="line">
              <a:avLst/>
            </a:prstGeom>
            <a:grp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40" name="Line 16"/>
            <p:cNvSpPr>
              <a:spLocks noChangeShapeType="1"/>
            </p:cNvSpPr>
            <p:nvPr/>
          </p:nvSpPr>
          <p:spPr bwMode="auto">
            <a:xfrm>
              <a:off x="3389" y="3541"/>
              <a:ext cx="849" cy="1"/>
            </a:xfrm>
            <a:prstGeom prst="line">
              <a:avLst/>
            </a:prstGeom>
            <a:grp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2006" y="3334"/>
              <a:ext cx="642" cy="340"/>
            </a:xfrm>
            <a:prstGeom prst="rect">
              <a:avLst/>
            </a:prstGeom>
            <a:grpFill/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2086" y="3368"/>
              <a:ext cx="332" cy="1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Parser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Line 19"/>
            <p:cNvSpPr>
              <a:spLocks noChangeShapeType="1"/>
            </p:cNvSpPr>
            <p:nvPr/>
          </p:nvSpPr>
          <p:spPr bwMode="auto">
            <a:xfrm>
              <a:off x="2006" y="3526"/>
              <a:ext cx="651" cy="1"/>
            </a:xfrm>
            <a:prstGeom prst="line">
              <a:avLst/>
            </a:prstGeom>
            <a:grp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44" name="Line 20"/>
            <p:cNvSpPr>
              <a:spLocks noChangeShapeType="1"/>
            </p:cNvSpPr>
            <p:nvPr/>
          </p:nvSpPr>
          <p:spPr bwMode="auto">
            <a:xfrm>
              <a:off x="2006" y="3590"/>
              <a:ext cx="651" cy="1"/>
            </a:xfrm>
            <a:prstGeom prst="line">
              <a:avLst/>
            </a:prstGeom>
            <a:grp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45" name="Rectangle 21"/>
            <p:cNvSpPr>
              <a:spLocks noChangeArrowheads="1"/>
            </p:cNvSpPr>
            <p:nvPr/>
          </p:nvSpPr>
          <p:spPr bwMode="auto">
            <a:xfrm>
              <a:off x="4565" y="3236"/>
              <a:ext cx="562" cy="339"/>
            </a:xfrm>
            <a:prstGeom prst="rect">
              <a:avLst/>
            </a:prstGeom>
            <a:grpFill/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>
              <a:off x="4645" y="3270"/>
              <a:ext cx="481" cy="15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4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Counter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auto">
            <a:xfrm>
              <a:off x="4565" y="3427"/>
              <a:ext cx="571" cy="1"/>
            </a:xfrm>
            <a:prstGeom prst="line">
              <a:avLst/>
            </a:prstGeom>
            <a:grp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48" name="Line 24"/>
            <p:cNvSpPr>
              <a:spLocks noChangeShapeType="1"/>
            </p:cNvSpPr>
            <p:nvPr/>
          </p:nvSpPr>
          <p:spPr bwMode="auto">
            <a:xfrm>
              <a:off x="4565" y="3492"/>
              <a:ext cx="571" cy="1"/>
            </a:xfrm>
            <a:prstGeom prst="line">
              <a:avLst/>
            </a:prstGeom>
            <a:grp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/>
          </p:nvSpPr>
          <p:spPr bwMode="auto">
            <a:xfrm>
              <a:off x="1413" y="1755"/>
              <a:ext cx="544" cy="339"/>
            </a:xfrm>
            <a:prstGeom prst="rect">
              <a:avLst/>
            </a:prstGeom>
            <a:grpFill/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50" name="Rectangle 26"/>
            <p:cNvSpPr>
              <a:spLocks noChangeArrowheads="1"/>
            </p:cNvSpPr>
            <p:nvPr/>
          </p:nvSpPr>
          <p:spPr bwMode="auto">
            <a:xfrm>
              <a:off x="1494" y="1789"/>
              <a:ext cx="460" cy="15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Mapper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1" name="Line 27"/>
            <p:cNvSpPr>
              <a:spLocks noChangeShapeType="1"/>
            </p:cNvSpPr>
            <p:nvPr/>
          </p:nvSpPr>
          <p:spPr bwMode="auto">
            <a:xfrm>
              <a:off x="1413" y="1946"/>
              <a:ext cx="553" cy="1"/>
            </a:xfrm>
            <a:prstGeom prst="line">
              <a:avLst/>
            </a:prstGeom>
            <a:grp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52" name="Line 28"/>
            <p:cNvSpPr>
              <a:spLocks noChangeShapeType="1"/>
            </p:cNvSpPr>
            <p:nvPr/>
          </p:nvSpPr>
          <p:spPr bwMode="auto">
            <a:xfrm>
              <a:off x="1413" y="2011"/>
              <a:ext cx="553" cy="1"/>
            </a:xfrm>
            <a:prstGeom prst="line">
              <a:avLst/>
            </a:prstGeom>
            <a:grp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53" name="Line 29"/>
            <p:cNvSpPr>
              <a:spLocks noChangeShapeType="1"/>
            </p:cNvSpPr>
            <p:nvPr/>
          </p:nvSpPr>
          <p:spPr bwMode="auto">
            <a:xfrm flipV="1">
              <a:off x="1117" y="2106"/>
              <a:ext cx="503" cy="1275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1491" y="2106"/>
              <a:ext cx="129" cy="198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23" y="198"/>
                </a:cxn>
                <a:cxn ang="0">
                  <a:pos x="0" y="149"/>
                </a:cxn>
                <a:cxn ang="0">
                  <a:pos x="129" y="0"/>
                </a:cxn>
              </a:cxnLst>
              <a:rect l="0" t="0" r="r" b="b"/>
              <a:pathLst>
                <a:path w="129" h="198">
                  <a:moveTo>
                    <a:pt x="129" y="0"/>
                  </a:moveTo>
                  <a:lnTo>
                    <a:pt x="123" y="198"/>
                  </a:lnTo>
                  <a:lnTo>
                    <a:pt x="0" y="149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55" name="Line 31"/>
            <p:cNvSpPr>
              <a:spLocks noChangeShapeType="1"/>
            </p:cNvSpPr>
            <p:nvPr/>
          </p:nvSpPr>
          <p:spPr bwMode="auto">
            <a:xfrm flipH="1" flipV="1">
              <a:off x="1759" y="2106"/>
              <a:ext cx="500" cy="1225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1759" y="2106"/>
              <a:ext cx="133" cy="1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3" y="149"/>
                </a:cxn>
                <a:cxn ang="0">
                  <a:pos x="9" y="198"/>
                </a:cxn>
                <a:cxn ang="0">
                  <a:pos x="0" y="0"/>
                </a:cxn>
              </a:cxnLst>
              <a:rect l="0" t="0" r="r" b="b"/>
              <a:pathLst>
                <a:path w="133" h="198">
                  <a:moveTo>
                    <a:pt x="0" y="0"/>
                  </a:moveTo>
                  <a:lnTo>
                    <a:pt x="133" y="149"/>
                  </a:lnTo>
                  <a:lnTo>
                    <a:pt x="9" y="19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57" name="Rectangle 33"/>
            <p:cNvSpPr>
              <a:spLocks noChangeArrowheads="1"/>
            </p:cNvSpPr>
            <p:nvPr/>
          </p:nvSpPr>
          <p:spPr bwMode="auto">
            <a:xfrm>
              <a:off x="3617" y="1755"/>
              <a:ext cx="581" cy="339"/>
            </a:xfrm>
            <a:prstGeom prst="rect">
              <a:avLst/>
            </a:prstGeom>
            <a:grpFill/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58" name="Rectangle 34"/>
            <p:cNvSpPr>
              <a:spLocks noChangeArrowheads="1"/>
            </p:cNvSpPr>
            <p:nvPr/>
          </p:nvSpPr>
          <p:spPr bwMode="auto">
            <a:xfrm>
              <a:off x="3695" y="1789"/>
              <a:ext cx="506" cy="15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4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Reducer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9" name="Line 35"/>
            <p:cNvSpPr>
              <a:spLocks noChangeShapeType="1"/>
            </p:cNvSpPr>
            <p:nvPr/>
          </p:nvSpPr>
          <p:spPr bwMode="auto">
            <a:xfrm>
              <a:off x="3617" y="1946"/>
              <a:ext cx="590" cy="1"/>
            </a:xfrm>
            <a:prstGeom prst="line">
              <a:avLst/>
            </a:prstGeom>
            <a:grp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60" name="Line 36"/>
            <p:cNvSpPr>
              <a:spLocks noChangeShapeType="1"/>
            </p:cNvSpPr>
            <p:nvPr/>
          </p:nvSpPr>
          <p:spPr bwMode="auto">
            <a:xfrm>
              <a:off x="3617" y="2011"/>
              <a:ext cx="590" cy="1"/>
            </a:xfrm>
            <a:prstGeom prst="line">
              <a:avLst/>
            </a:prstGeom>
            <a:grp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61" name="Line 37"/>
            <p:cNvSpPr>
              <a:spLocks noChangeShapeType="1"/>
            </p:cNvSpPr>
            <p:nvPr/>
          </p:nvSpPr>
          <p:spPr bwMode="auto">
            <a:xfrm flipV="1">
              <a:off x="3824" y="2106"/>
              <a:ext cx="77" cy="1176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3821" y="2106"/>
              <a:ext cx="136" cy="189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136" y="189"/>
                </a:cxn>
                <a:cxn ang="0">
                  <a:pos x="0" y="182"/>
                </a:cxn>
                <a:cxn ang="0">
                  <a:pos x="80" y="0"/>
                </a:cxn>
              </a:cxnLst>
              <a:rect l="0" t="0" r="r" b="b"/>
              <a:pathLst>
                <a:path w="136" h="189">
                  <a:moveTo>
                    <a:pt x="80" y="0"/>
                  </a:moveTo>
                  <a:lnTo>
                    <a:pt x="136" y="189"/>
                  </a:lnTo>
                  <a:lnTo>
                    <a:pt x="0" y="182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63" name="Line 39"/>
            <p:cNvSpPr>
              <a:spLocks noChangeShapeType="1"/>
            </p:cNvSpPr>
            <p:nvPr/>
          </p:nvSpPr>
          <p:spPr bwMode="auto">
            <a:xfrm flipH="1" flipV="1">
              <a:off x="4022" y="2106"/>
              <a:ext cx="716" cy="1127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4022" y="2106"/>
              <a:ext cx="157" cy="1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7" y="121"/>
                </a:cxn>
                <a:cxn ang="0">
                  <a:pos x="40" y="195"/>
                </a:cxn>
                <a:cxn ang="0">
                  <a:pos x="0" y="0"/>
                </a:cxn>
              </a:cxnLst>
              <a:rect l="0" t="0" r="r" b="b"/>
              <a:pathLst>
                <a:path w="157" h="195">
                  <a:moveTo>
                    <a:pt x="0" y="0"/>
                  </a:moveTo>
                  <a:lnTo>
                    <a:pt x="157" y="121"/>
                  </a:lnTo>
                  <a:lnTo>
                    <a:pt x="40" y="19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65" name="Line 41"/>
            <p:cNvSpPr>
              <a:spLocks noChangeShapeType="1"/>
            </p:cNvSpPr>
            <p:nvPr/>
          </p:nvSpPr>
          <p:spPr bwMode="auto">
            <a:xfrm flipV="1">
              <a:off x="2204" y="1465"/>
              <a:ext cx="234" cy="145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2296" y="1465"/>
              <a:ext cx="142" cy="86"/>
            </a:xfrm>
            <a:custGeom>
              <a:avLst/>
              <a:gdLst/>
              <a:ahLst/>
              <a:cxnLst>
                <a:cxn ang="0">
                  <a:pos x="142" y="0"/>
                </a:cxn>
                <a:cxn ang="0">
                  <a:pos x="96" y="83"/>
                </a:cxn>
                <a:cxn ang="0">
                  <a:pos x="0" y="86"/>
                </a:cxn>
                <a:cxn ang="0">
                  <a:pos x="47" y="3"/>
                </a:cxn>
                <a:cxn ang="0">
                  <a:pos x="142" y="0"/>
                </a:cxn>
              </a:cxnLst>
              <a:rect l="0" t="0" r="r" b="b"/>
              <a:pathLst>
                <a:path w="142" h="86">
                  <a:moveTo>
                    <a:pt x="142" y="0"/>
                  </a:moveTo>
                  <a:lnTo>
                    <a:pt x="96" y="83"/>
                  </a:lnTo>
                  <a:lnTo>
                    <a:pt x="0" y="86"/>
                  </a:lnTo>
                  <a:lnTo>
                    <a:pt x="47" y="3"/>
                  </a:lnTo>
                  <a:lnTo>
                    <a:pt x="142" y="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67" name="Line 43"/>
            <p:cNvSpPr>
              <a:spLocks noChangeShapeType="1"/>
            </p:cNvSpPr>
            <p:nvPr/>
          </p:nvSpPr>
          <p:spPr bwMode="auto">
            <a:xfrm flipH="1">
              <a:off x="1969" y="1610"/>
              <a:ext cx="235" cy="145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68" name="Line 44"/>
            <p:cNvSpPr>
              <a:spLocks noChangeShapeType="1"/>
            </p:cNvSpPr>
            <p:nvPr/>
          </p:nvSpPr>
          <p:spPr bwMode="auto">
            <a:xfrm flipH="1" flipV="1">
              <a:off x="3056" y="1465"/>
              <a:ext cx="592" cy="311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3056" y="1465"/>
              <a:ext cx="145" cy="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5" y="0"/>
                </a:cxn>
                <a:cxn ang="0">
                  <a:pos x="145" y="80"/>
                </a:cxn>
                <a:cxn ang="0">
                  <a:pos x="52" y="80"/>
                </a:cxn>
                <a:cxn ang="0">
                  <a:pos x="0" y="0"/>
                </a:cxn>
              </a:cxnLst>
              <a:rect l="0" t="0" r="r" b="b"/>
              <a:pathLst>
                <a:path w="145" h="80">
                  <a:moveTo>
                    <a:pt x="0" y="0"/>
                  </a:moveTo>
                  <a:lnTo>
                    <a:pt x="95" y="0"/>
                  </a:lnTo>
                  <a:lnTo>
                    <a:pt x="145" y="80"/>
                  </a:lnTo>
                  <a:lnTo>
                    <a:pt x="52" y="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70" name="Line 46"/>
            <p:cNvSpPr>
              <a:spLocks noChangeShapeType="1"/>
            </p:cNvSpPr>
            <p:nvPr/>
          </p:nvSpPr>
          <p:spPr bwMode="auto">
            <a:xfrm>
              <a:off x="1300" y="186"/>
              <a:ext cx="91" cy="49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30726" name="TextBox 48"/>
          <p:cNvSpPr txBox="1">
            <a:spLocks noChangeArrowheads="1"/>
          </p:cNvSpPr>
          <p:nvPr/>
        </p:nvSpPr>
        <p:spPr bwMode="auto">
          <a:xfrm>
            <a:off x="457200" y="5867400"/>
            <a:ext cx="7467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Georgia" pitchFamily="18" charset="0"/>
              </a:rPr>
              <a:t>Remember: MapReduce is simplified processing for larger data sets: MapReduce Version of </a:t>
            </a:r>
            <a:r>
              <a:rPr lang="en-US">
                <a:latin typeface="Georgia" pitchFamily="18" charset="0"/>
                <a:hlinkClick r:id="rId3"/>
              </a:rPr>
              <a:t>WordCount Source code</a:t>
            </a:r>
            <a:endParaRPr lang="en-US"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Map Operation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000" smtClean="0"/>
              <a:t>MAP: Input data </a:t>
            </a:r>
            <a:r>
              <a:rPr lang="en-US" sz="2000" smtClean="0">
                <a:sym typeface="Wingdings" pitchFamily="2" charset="2"/>
              </a:rPr>
              <a:t> &lt;key, value&gt; pair</a:t>
            </a:r>
            <a:endParaRPr lang="en-US" sz="2000" smtClean="0"/>
          </a:p>
        </p:txBody>
      </p:sp>
      <p:sp>
        <p:nvSpPr>
          <p:cNvPr id="4" name="Can 3"/>
          <p:cNvSpPr/>
          <p:nvPr/>
        </p:nvSpPr>
        <p:spPr>
          <a:xfrm>
            <a:off x="304800" y="2590800"/>
            <a:ext cx="2057400" cy="11430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Data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Collection: split1</a:t>
            </a:r>
          </a:p>
        </p:txBody>
      </p:sp>
      <p:sp>
        <p:nvSpPr>
          <p:cNvPr id="11" name="Right Arrow 10"/>
          <p:cNvSpPr/>
          <p:nvPr/>
        </p:nvSpPr>
        <p:spPr>
          <a:xfrm flipV="1">
            <a:off x="2362200" y="2743200"/>
            <a:ext cx="2514600" cy="4572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781800" y="1371600"/>
          <a:ext cx="1143000" cy="244404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71500"/>
                <a:gridCol w="571500"/>
              </a:tblGrid>
              <a:tr h="197556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web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</a:tr>
              <a:tr h="197556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weed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</a:tr>
              <a:tr h="197556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green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</a:tr>
              <a:tr h="197556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sun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</a:tr>
              <a:tr h="197556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moon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</a:tr>
              <a:tr h="197556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land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</a:tr>
              <a:tr h="197556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part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</a:tr>
              <a:tr h="197556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web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</a:tr>
              <a:tr h="197556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green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</a:tr>
              <a:tr h="197556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…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</a:tr>
              <a:tr h="310444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KEY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VALUE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788" name="TextBox 16"/>
          <p:cNvSpPr txBox="1">
            <a:spLocks noChangeArrowheads="1"/>
          </p:cNvSpPr>
          <p:nvPr/>
        </p:nvSpPr>
        <p:spPr bwMode="auto">
          <a:xfrm>
            <a:off x="2438400" y="3124200"/>
            <a:ext cx="18065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eorgia" pitchFamily="18" charset="0"/>
              </a:rPr>
              <a:t>Split the data to</a:t>
            </a:r>
          </a:p>
          <a:p>
            <a:r>
              <a:rPr lang="en-US">
                <a:latin typeface="Georgia" pitchFamily="18" charset="0"/>
              </a:rPr>
              <a:t>Supply multiple</a:t>
            </a:r>
          </a:p>
          <a:p>
            <a:r>
              <a:rPr lang="en-US">
                <a:latin typeface="Georgia" pitchFamily="18" charset="0"/>
              </a:rPr>
              <a:t>processors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05400" y="2743200"/>
            <a:ext cx="221536" cy="2769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700"/>
            <a:bevelB w="19050"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  <a:cs typeface="+mn-cs"/>
              </a:rPr>
              <a:t>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486400" y="5562600"/>
            <a:ext cx="152400" cy="152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Right Arrow 49"/>
          <p:cNvSpPr/>
          <p:nvPr/>
        </p:nvSpPr>
        <p:spPr>
          <a:xfrm flipV="1">
            <a:off x="2362200" y="4267200"/>
            <a:ext cx="2590800" cy="4572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1" name="Right Arrow 50"/>
          <p:cNvSpPr/>
          <p:nvPr/>
        </p:nvSpPr>
        <p:spPr>
          <a:xfrm flipV="1">
            <a:off x="2362200" y="5638800"/>
            <a:ext cx="2590800" cy="4572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8" name="Can 37"/>
          <p:cNvSpPr/>
          <p:nvPr/>
        </p:nvSpPr>
        <p:spPr>
          <a:xfrm>
            <a:off x="304800" y="3962400"/>
            <a:ext cx="2057400" cy="11430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Data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Collection: split 2</a:t>
            </a:r>
          </a:p>
        </p:txBody>
      </p:sp>
      <p:sp>
        <p:nvSpPr>
          <p:cNvPr id="42" name="Can 41"/>
          <p:cNvSpPr/>
          <p:nvPr/>
        </p:nvSpPr>
        <p:spPr>
          <a:xfrm>
            <a:off x="304800" y="5257800"/>
            <a:ext cx="2057400" cy="11430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Data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Collection: split n</a:t>
            </a:r>
          </a:p>
        </p:txBody>
      </p:sp>
      <p:sp>
        <p:nvSpPr>
          <p:cNvPr id="52" name="Rectangle 51"/>
          <p:cNvSpPr/>
          <p:nvPr/>
        </p:nvSpPr>
        <p:spPr>
          <a:xfrm>
            <a:off x="7162800" y="59436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7543800" y="5943600"/>
            <a:ext cx="152400" cy="152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924800" y="5943600"/>
            <a:ext cx="152400" cy="152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4953000" y="5334000"/>
            <a:ext cx="1447800" cy="1219200"/>
            <a:chOff x="4419600" y="3810000"/>
            <a:chExt cx="1524000" cy="1371600"/>
          </a:xfrm>
        </p:grpSpPr>
        <p:sp>
          <p:nvSpPr>
            <p:cNvPr id="71" name="Flowchart: Internal Storage 70"/>
            <p:cNvSpPr/>
            <p:nvPr/>
          </p:nvSpPr>
          <p:spPr>
            <a:xfrm>
              <a:off x="4419600" y="3810000"/>
              <a:ext cx="1524000" cy="1371600"/>
            </a:xfrm>
            <a:prstGeom prst="flowChartInternalStorage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2222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485732" y="4038600"/>
              <a:ext cx="153737" cy="151805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831" name="TextBox 73"/>
            <p:cNvSpPr txBox="1">
              <a:spLocks noChangeArrowheads="1"/>
            </p:cNvSpPr>
            <p:nvPr/>
          </p:nvSpPr>
          <p:spPr bwMode="auto">
            <a:xfrm>
              <a:off x="5105400" y="4267200"/>
              <a:ext cx="22153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Georgia" pitchFamily="18" charset="0"/>
                </a:rPr>
                <a:t> </a:t>
              </a:r>
            </a:p>
            <a:p>
              <a:endParaRPr lang="en-US" sz="1200">
                <a:latin typeface="Georgia" pitchFamily="18" charset="0"/>
              </a:endParaRPr>
            </a:p>
          </p:txBody>
        </p:sp>
      </p:grp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4876800" y="2209800"/>
            <a:ext cx="1447800" cy="1143000"/>
            <a:chOff x="4419600" y="2286000"/>
            <a:chExt cx="1524000" cy="1371600"/>
          </a:xfrm>
        </p:grpSpPr>
        <p:sp>
          <p:nvSpPr>
            <p:cNvPr id="82" name="Flowchart: Internal Storage 81"/>
            <p:cNvSpPr/>
            <p:nvPr/>
          </p:nvSpPr>
          <p:spPr>
            <a:xfrm>
              <a:off x="4419600" y="2286000"/>
              <a:ext cx="1524000" cy="1371600"/>
            </a:xfrm>
            <a:prstGeom prst="flowChartInternalStorage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2222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Map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485732" y="2514600"/>
              <a:ext cx="153737" cy="152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5" name="Group 84"/>
          <p:cNvGrpSpPr>
            <a:grpSpLocks/>
          </p:cNvGrpSpPr>
          <p:nvPr/>
        </p:nvGrpSpPr>
        <p:grpSpPr bwMode="auto">
          <a:xfrm>
            <a:off x="4953000" y="3657600"/>
            <a:ext cx="1371600" cy="1143000"/>
            <a:chOff x="4419600" y="2286000"/>
            <a:chExt cx="1524000" cy="1371600"/>
          </a:xfrm>
        </p:grpSpPr>
        <p:sp>
          <p:nvSpPr>
            <p:cNvPr id="86" name="Flowchart: Internal Storage 85"/>
            <p:cNvSpPr/>
            <p:nvPr/>
          </p:nvSpPr>
          <p:spPr>
            <a:xfrm>
              <a:off x="4419600" y="2286000"/>
              <a:ext cx="1524000" cy="1371600"/>
            </a:xfrm>
            <a:prstGeom prst="flowChartInternalStorage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2222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486753" y="2514600"/>
              <a:ext cx="151694" cy="1524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2" name="Rectangle 101"/>
          <p:cNvSpPr/>
          <p:nvPr/>
        </p:nvSpPr>
        <p:spPr>
          <a:xfrm>
            <a:off x="8229600" y="5943600"/>
            <a:ext cx="152400" cy="152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8534400" y="5943600"/>
            <a:ext cx="152400" cy="152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805" name="TextBox 103"/>
          <p:cNvSpPr txBox="1">
            <a:spLocks noChangeArrowheads="1"/>
          </p:cNvSpPr>
          <p:nvPr/>
        </p:nvSpPr>
        <p:spPr bwMode="auto">
          <a:xfrm rot="-5400000">
            <a:off x="2504281" y="4863307"/>
            <a:ext cx="8477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Georgia" pitchFamily="18" charset="0"/>
              </a:rPr>
              <a:t>……</a:t>
            </a:r>
          </a:p>
        </p:txBody>
      </p:sp>
      <p:sp>
        <p:nvSpPr>
          <p:cNvPr id="31806" name="TextBox 55"/>
          <p:cNvSpPr txBox="1">
            <a:spLocks noChangeArrowheads="1"/>
          </p:cNvSpPr>
          <p:nvPr/>
        </p:nvSpPr>
        <p:spPr bwMode="auto">
          <a:xfrm>
            <a:off x="5486400" y="4267200"/>
            <a:ext cx="647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Georgia" pitchFamily="18" charset="0"/>
              </a:rPr>
              <a:t>Map</a:t>
            </a:r>
          </a:p>
        </p:txBody>
      </p:sp>
      <p:sp>
        <p:nvSpPr>
          <p:cNvPr id="30783" name="Date Placeholder 54"/>
          <p:cNvSpPr>
            <a:spLocks noGrp="1"/>
          </p:cNvSpPr>
          <p:nvPr>
            <p:ph type="dt" sz="quarter" idx="4294967295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B.Ramamurthy &amp; K.Madurai</a:t>
            </a:r>
            <a:endParaRPr lang="en-US"/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E529A-D987-4EBE-AD0F-9C14887C21A4}" type="slidenum">
              <a:rPr lang="en-US"/>
              <a:pPr>
                <a:defRPr/>
              </a:pPr>
              <a:t>7</a:t>
            </a:fld>
            <a:endParaRPr lang="en-US"/>
          </a:p>
        </p:txBody>
      </p:sp>
      <p:cxnSp>
        <p:nvCxnSpPr>
          <p:cNvPr id="58" name="Straight Connector 57"/>
          <p:cNvCxnSpPr>
            <a:stCxn id="84" idx="0"/>
          </p:cNvCxnSpPr>
          <p:nvPr/>
        </p:nvCxnSpPr>
        <p:spPr>
          <a:xfrm rot="5400000" flipH="1" flipV="1">
            <a:off x="6581775" y="1285875"/>
            <a:ext cx="495300" cy="1733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84" idx="2"/>
          </p:cNvCxnSpPr>
          <p:nvPr/>
        </p:nvCxnSpPr>
        <p:spPr>
          <a:xfrm rot="16200000" flipH="1">
            <a:off x="5730875" y="2759075"/>
            <a:ext cx="1282700" cy="819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" name="Table 63"/>
          <p:cNvGraphicFramePr>
            <a:graphicFrameLocks noGrp="1"/>
          </p:cNvGraphicFramePr>
          <p:nvPr/>
        </p:nvGraphicFramePr>
        <p:xfrm>
          <a:off x="6553200" y="3276600"/>
          <a:ext cx="1143000" cy="2444044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571500"/>
                <a:gridCol w="571500"/>
              </a:tblGrid>
              <a:tr h="197556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web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</a:tr>
              <a:tr h="197556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weed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</a:tr>
              <a:tr h="197556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green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</a:tr>
              <a:tr h="197556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sun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</a:tr>
              <a:tr h="197556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moon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</a:tr>
              <a:tr h="197556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land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</a:tr>
              <a:tr h="197556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part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</a:tr>
              <a:tr h="197556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web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</a:tr>
              <a:tr h="197556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green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</a:tr>
              <a:tr h="197556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…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</a:tr>
              <a:tr h="310444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KEY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VALUE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7" name="Straight Connector 66"/>
          <p:cNvCxnSpPr>
            <a:stCxn id="88" idx="0"/>
          </p:cNvCxnSpPr>
          <p:nvPr/>
        </p:nvCxnSpPr>
        <p:spPr>
          <a:xfrm rot="5400000" flipH="1" flipV="1">
            <a:off x="6096000" y="3162300"/>
            <a:ext cx="571500" cy="80010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88" idx="2"/>
          </p:cNvCxnSpPr>
          <p:nvPr/>
        </p:nvCxnSpPr>
        <p:spPr>
          <a:xfrm rot="16200000" flipH="1">
            <a:off x="5511800" y="4445000"/>
            <a:ext cx="1739900" cy="8001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Table 71"/>
          <p:cNvGraphicFramePr>
            <a:graphicFrameLocks noGrp="1"/>
          </p:cNvGraphicFramePr>
          <p:nvPr/>
        </p:nvGraphicFramePr>
        <p:xfrm>
          <a:off x="7239000" y="2514600"/>
          <a:ext cx="1143000" cy="2444044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571500"/>
                <a:gridCol w="571500"/>
              </a:tblGrid>
              <a:tr h="197556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web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D1B2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D1B2E8"/>
                    </a:solidFill>
                  </a:tcPr>
                </a:tc>
              </a:tr>
              <a:tr h="197556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weed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D1B2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D1B2E8"/>
                    </a:solidFill>
                  </a:tcPr>
                </a:tc>
              </a:tr>
              <a:tr h="197556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green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D1B2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D1B2E8"/>
                    </a:solidFill>
                  </a:tcPr>
                </a:tc>
              </a:tr>
              <a:tr h="197556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sun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D1B2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D1B2E8"/>
                    </a:solidFill>
                  </a:tcPr>
                </a:tc>
              </a:tr>
              <a:tr h="197556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moon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D1B2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D1B2E8"/>
                    </a:solidFill>
                  </a:tcPr>
                </a:tc>
              </a:tr>
              <a:tr h="197556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land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D1B2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D1B2E8"/>
                    </a:solidFill>
                  </a:tcPr>
                </a:tc>
              </a:tr>
              <a:tr h="197556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part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D1B2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D1B2E8"/>
                    </a:solidFill>
                  </a:tcPr>
                </a:tc>
              </a:tr>
              <a:tr h="197556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web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D1B2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D1B2E8"/>
                    </a:solidFill>
                  </a:tcPr>
                </a:tc>
              </a:tr>
              <a:tr h="197556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green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D1B2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D1B2E8"/>
                    </a:solidFill>
                  </a:tcPr>
                </a:tc>
              </a:tr>
              <a:tr h="197556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…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D1B2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D1B2E8"/>
                    </a:solidFill>
                  </a:tcPr>
                </a:tc>
              </a:tr>
              <a:tr h="310444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KEY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D1B2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VALUE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D1B2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5" name="Table 74"/>
          <p:cNvGraphicFramePr>
            <a:graphicFrameLocks noGrp="1"/>
          </p:cNvGraphicFramePr>
          <p:nvPr/>
        </p:nvGraphicFramePr>
        <p:xfrm>
          <a:off x="7848600" y="2895600"/>
          <a:ext cx="1143000" cy="2444044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571500"/>
                <a:gridCol w="571500"/>
              </a:tblGrid>
              <a:tr h="197556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web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FFF0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FFF081"/>
                    </a:solidFill>
                  </a:tcPr>
                </a:tc>
              </a:tr>
              <a:tr h="197556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weed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FFF0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FFF081"/>
                    </a:solidFill>
                  </a:tcPr>
                </a:tc>
              </a:tr>
              <a:tr h="197556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green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FFF0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FFF081"/>
                    </a:solidFill>
                  </a:tcPr>
                </a:tc>
              </a:tr>
              <a:tr h="197556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sun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FFF0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FFF081"/>
                    </a:solidFill>
                  </a:tcPr>
                </a:tc>
              </a:tr>
              <a:tr h="197556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moon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FFF0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FFF081"/>
                    </a:solidFill>
                  </a:tcPr>
                </a:tc>
              </a:tr>
              <a:tr h="197556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land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FFF0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FFF081"/>
                    </a:solidFill>
                  </a:tcPr>
                </a:tc>
              </a:tr>
              <a:tr h="197556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part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FFF0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FFF081"/>
                    </a:solidFill>
                  </a:tcPr>
                </a:tc>
              </a:tr>
              <a:tr h="197556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web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FFF0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FFF081"/>
                    </a:solidFill>
                  </a:tcPr>
                </a:tc>
              </a:tr>
              <a:tr h="197556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green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FFF0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FFF081"/>
                    </a:solidFill>
                  </a:tcPr>
                </a:tc>
              </a:tr>
              <a:tr h="197556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…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FFF0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FFF081"/>
                    </a:solidFill>
                  </a:tcPr>
                </a:tc>
              </a:tr>
              <a:tr h="310444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KEY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FFF0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VALUE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FFF08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6" name="Table 75"/>
          <p:cNvGraphicFramePr>
            <a:graphicFrameLocks noGrp="1"/>
          </p:cNvGraphicFramePr>
          <p:nvPr/>
        </p:nvGraphicFramePr>
        <p:xfrm>
          <a:off x="7696200" y="1828800"/>
          <a:ext cx="1143000" cy="2444044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571500"/>
                <a:gridCol w="571500"/>
              </a:tblGrid>
              <a:tr h="197556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web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</a:tr>
              <a:tr h="197556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weed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</a:tr>
              <a:tr h="197556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green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</a:tr>
              <a:tr h="197556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sun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</a:tr>
              <a:tr h="197556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moon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</a:tr>
              <a:tr h="197556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land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</a:tr>
              <a:tr h="197556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part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</a:tr>
              <a:tr h="197556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web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</a:tr>
              <a:tr h="197556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green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</a:tr>
              <a:tr h="197556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…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</a:tr>
              <a:tr h="310444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KEY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VALUE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817" name="TextBox 58"/>
          <p:cNvSpPr txBox="1">
            <a:spLocks noChangeArrowheads="1"/>
          </p:cNvSpPr>
          <p:nvPr/>
        </p:nvSpPr>
        <p:spPr bwMode="auto">
          <a:xfrm rot="-5400000">
            <a:off x="5283200" y="47752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Georgia" pitchFamily="18" charset="0"/>
              </a:rPr>
              <a:t>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entagon 44"/>
          <p:cNvSpPr/>
          <p:nvPr/>
        </p:nvSpPr>
        <p:spPr>
          <a:xfrm>
            <a:off x="6858000" y="5486400"/>
            <a:ext cx="1905000" cy="838200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Reduce</a:t>
            </a:r>
          </a:p>
        </p:txBody>
      </p:sp>
      <p:sp>
        <p:nvSpPr>
          <p:cNvPr id="43" name="Pentagon 42"/>
          <p:cNvSpPr/>
          <p:nvPr/>
        </p:nvSpPr>
        <p:spPr>
          <a:xfrm>
            <a:off x="6781800" y="3810000"/>
            <a:ext cx="1905000" cy="838200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Reduce</a:t>
            </a:r>
          </a:p>
        </p:txBody>
      </p:sp>
      <p:sp>
        <p:nvSpPr>
          <p:cNvPr id="44" name="Pentagon 43"/>
          <p:cNvSpPr/>
          <p:nvPr/>
        </p:nvSpPr>
        <p:spPr>
          <a:xfrm>
            <a:off x="6781800" y="2286000"/>
            <a:ext cx="1905000" cy="838200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Reduce</a:t>
            </a:r>
          </a:p>
        </p:txBody>
      </p:sp>
      <p:sp>
        <p:nvSpPr>
          <p:cNvPr id="327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Reduce Operation</a:t>
            </a:r>
          </a:p>
        </p:txBody>
      </p:sp>
      <p:sp>
        <p:nvSpPr>
          <p:cNvPr id="32774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000" smtClean="0"/>
              <a:t>MAP: Input data </a:t>
            </a:r>
            <a:r>
              <a:rPr lang="en-US" sz="2000" smtClean="0">
                <a:sym typeface="Wingdings" pitchFamily="2" charset="2"/>
              </a:rPr>
              <a:t> &lt;key, value&gt; pair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000" smtClean="0">
                <a:sym typeface="Wingdings" pitchFamily="2" charset="2"/>
              </a:rPr>
              <a:t>REDUCE: &lt;key, value&gt; pair  &lt;result&gt;</a:t>
            </a:r>
            <a:endParaRPr lang="en-US" sz="2000" smtClean="0"/>
          </a:p>
        </p:txBody>
      </p:sp>
      <p:sp>
        <p:nvSpPr>
          <p:cNvPr id="4" name="Can 3"/>
          <p:cNvSpPr/>
          <p:nvPr/>
        </p:nvSpPr>
        <p:spPr>
          <a:xfrm>
            <a:off x="304800" y="2590800"/>
            <a:ext cx="2057400" cy="11430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Data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Collection: split1</a:t>
            </a:r>
          </a:p>
        </p:txBody>
      </p:sp>
      <p:sp>
        <p:nvSpPr>
          <p:cNvPr id="11" name="Right Arrow 10"/>
          <p:cNvSpPr/>
          <p:nvPr/>
        </p:nvSpPr>
        <p:spPr>
          <a:xfrm flipV="1">
            <a:off x="2362200" y="2743200"/>
            <a:ext cx="2514600" cy="3048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777" name="TextBox 16"/>
          <p:cNvSpPr txBox="1">
            <a:spLocks noChangeArrowheads="1"/>
          </p:cNvSpPr>
          <p:nvPr/>
        </p:nvSpPr>
        <p:spPr bwMode="auto">
          <a:xfrm>
            <a:off x="2438400" y="3124200"/>
            <a:ext cx="18065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eorgia" pitchFamily="18" charset="0"/>
              </a:rPr>
              <a:t>Split the data to</a:t>
            </a:r>
          </a:p>
          <a:p>
            <a:r>
              <a:rPr lang="en-US">
                <a:latin typeface="Georgia" pitchFamily="18" charset="0"/>
              </a:rPr>
              <a:t>Supply multiple</a:t>
            </a:r>
          </a:p>
          <a:p>
            <a:r>
              <a:rPr lang="en-US">
                <a:latin typeface="Georgia" pitchFamily="18" charset="0"/>
              </a:rPr>
              <a:t>processors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05400" y="2743200"/>
            <a:ext cx="221536" cy="2769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700"/>
            <a:bevelB w="19050"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  <a:cs typeface="+mn-cs"/>
              </a:rPr>
              <a:t>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486400" y="5562600"/>
            <a:ext cx="152400" cy="152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Right Arrow 49"/>
          <p:cNvSpPr/>
          <p:nvPr/>
        </p:nvSpPr>
        <p:spPr>
          <a:xfrm flipV="1">
            <a:off x="2362200" y="4267200"/>
            <a:ext cx="2590800" cy="3048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1" name="Right Arrow 50"/>
          <p:cNvSpPr/>
          <p:nvPr/>
        </p:nvSpPr>
        <p:spPr>
          <a:xfrm flipV="1">
            <a:off x="2362200" y="5638800"/>
            <a:ext cx="2590800" cy="3048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8" name="Can 37"/>
          <p:cNvSpPr/>
          <p:nvPr/>
        </p:nvSpPr>
        <p:spPr>
          <a:xfrm>
            <a:off x="304800" y="3962400"/>
            <a:ext cx="2057400" cy="11430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Data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Collection: split 2</a:t>
            </a:r>
          </a:p>
        </p:txBody>
      </p:sp>
      <p:sp>
        <p:nvSpPr>
          <p:cNvPr id="42" name="Can 41"/>
          <p:cNvSpPr/>
          <p:nvPr/>
        </p:nvSpPr>
        <p:spPr>
          <a:xfrm>
            <a:off x="304800" y="5257800"/>
            <a:ext cx="2057400" cy="11430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Data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Collection: split n</a:t>
            </a:r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4953000" y="5334000"/>
            <a:ext cx="1447800" cy="1219200"/>
            <a:chOff x="4419600" y="3810000"/>
            <a:chExt cx="1524000" cy="1371600"/>
          </a:xfrm>
        </p:grpSpPr>
        <p:sp>
          <p:nvSpPr>
            <p:cNvPr id="71" name="Flowchart: Internal Storage 70"/>
            <p:cNvSpPr/>
            <p:nvPr/>
          </p:nvSpPr>
          <p:spPr>
            <a:xfrm>
              <a:off x="4419600" y="3810000"/>
              <a:ext cx="1524000" cy="1371600"/>
            </a:xfrm>
            <a:prstGeom prst="flowChartInternalStorage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2222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Map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485732" y="4038600"/>
              <a:ext cx="153737" cy="151805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2813" name="TextBox 73"/>
            <p:cNvSpPr txBox="1">
              <a:spLocks noChangeArrowheads="1"/>
            </p:cNvSpPr>
            <p:nvPr/>
          </p:nvSpPr>
          <p:spPr bwMode="auto">
            <a:xfrm>
              <a:off x="5105400" y="4267200"/>
              <a:ext cx="22153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Georgia" pitchFamily="18" charset="0"/>
                </a:rPr>
                <a:t> </a:t>
              </a:r>
            </a:p>
            <a:p>
              <a:endParaRPr lang="en-US" sz="1200">
                <a:latin typeface="Georgia" pitchFamily="18" charset="0"/>
              </a:endParaRPr>
            </a:p>
          </p:txBody>
        </p:sp>
      </p:grp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4876800" y="2209800"/>
            <a:ext cx="1447800" cy="1143000"/>
            <a:chOff x="4419600" y="2286000"/>
            <a:chExt cx="1524000" cy="1371600"/>
          </a:xfrm>
        </p:grpSpPr>
        <p:sp>
          <p:nvSpPr>
            <p:cNvPr id="82" name="Flowchart: Internal Storage 81"/>
            <p:cNvSpPr/>
            <p:nvPr/>
          </p:nvSpPr>
          <p:spPr>
            <a:xfrm>
              <a:off x="4419600" y="2286000"/>
              <a:ext cx="1524000" cy="1371600"/>
            </a:xfrm>
            <a:prstGeom prst="flowChartInternalStorage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2222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Map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485732" y="2514600"/>
              <a:ext cx="153737" cy="152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5" name="Group 84"/>
          <p:cNvGrpSpPr>
            <a:grpSpLocks/>
          </p:cNvGrpSpPr>
          <p:nvPr/>
        </p:nvGrpSpPr>
        <p:grpSpPr bwMode="auto">
          <a:xfrm>
            <a:off x="4953000" y="3657600"/>
            <a:ext cx="1371600" cy="1143000"/>
            <a:chOff x="4419600" y="2286000"/>
            <a:chExt cx="1524000" cy="1371600"/>
          </a:xfrm>
        </p:grpSpPr>
        <p:sp>
          <p:nvSpPr>
            <p:cNvPr id="86" name="Flowchart: Internal Storage 85"/>
            <p:cNvSpPr/>
            <p:nvPr/>
          </p:nvSpPr>
          <p:spPr>
            <a:xfrm>
              <a:off x="4419600" y="2286000"/>
              <a:ext cx="1524000" cy="1371600"/>
            </a:xfrm>
            <a:prstGeom prst="flowChartInternalStorage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2222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486753" y="2514600"/>
              <a:ext cx="151694" cy="1524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2" name="Rectangle 101"/>
          <p:cNvSpPr/>
          <p:nvPr/>
        </p:nvSpPr>
        <p:spPr>
          <a:xfrm>
            <a:off x="6858000" y="2514600"/>
            <a:ext cx="152400" cy="152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6934200" y="3962400"/>
            <a:ext cx="152400" cy="152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791" name="TextBox 103"/>
          <p:cNvSpPr txBox="1">
            <a:spLocks noChangeArrowheads="1"/>
          </p:cNvSpPr>
          <p:nvPr/>
        </p:nvSpPr>
        <p:spPr bwMode="auto">
          <a:xfrm rot="-5400000">
            <a:off x="2504281" y="4863307"/>
            <a:ext cx="8477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Georgia" pitchFamily="18" charset="0"/>
              </a:rPr>
              <a:t>……</a:t>
            </a:r>
          </a:p>
        </p:txBody>
      </p:sp>
      <p:sp>
        <p:nvSpPr>
          <p:cNvPr id="32792" name="TextBox 55"/>
          <p:cNvSpPr txBox="1">
            <a:spLocks noChangeArrowheads="1"/>
          </p:cNvSpPr>
          <p:nvPr/>
        </p:nvSpPr>
        <p:spPr bwMode="auto">
          <a:xfrm>
            <a:off x="5486400" y="4267200"/>
            <a:ext cx="647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eorgia" pitchFamily="18" charset="0"/>
              </a:rPr>
              <a:t>Map</a:t>
            </a:r>
          </a:p>
        </p:txBody>
      </p:sp>
      <p:sp>
        <p:nvSpPr>
          <p:cNvPr id="31769" name="Date Placeholder 54"/>
          <p:cNvSpPr>
            <a:spLocks noGrp="1"/>
          </p:cNvSpPr>
          <p:nvPr>
            <p:ph type="dt" sz="quarter" idx="4294967295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B.Ramamurthy &amp; K.Madurai</a:t>
            </a:r>
            <a:endParaRPr lang="en-US"/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11FEBB-EE46-4D4B-881B-65B9E0B4B0CC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32795" name="TextBox 58"/>
          <p:cNvSpPr txBox="1">
            <a:spLocks noChangeArrowheads="1"/>
          </p:cNvSpPr>
          <p:nvPr/>
        </p:nvSpPr>
        <p:spPr bwMode="auto">
          <a:xfrm rot="-5400000">
            <a:off x="5283200" y="47752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Georgia" pitchFamily="18" charset="0"/>
              </a:rPr>
              <a:t>…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010400" y="5791200"/>
            <a:ext cx="152400" cy="152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ight Arrow 46"/>
          <p:cNvSpPr/>
          <p:nvPr/>
        </p:nvSpPr>
        <p:spPr>
          <a:xfrm>
            <a:off x="6324600" y="25908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Right Arrow 47"/>
          <p:cNvSpPr/>
          <p:nvPr/>
        </p:nvSpPr>
        <p:spPr>
          <a:xfrm flipV="1">
            <a:off x="6324600" y="41910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Right Arrow 48"/>
          <p:cNvSpPr/>
          <p:nvPr/>
        </p:nvSpPr>
        <p:spPr>
          <a:xfrm>
            <a:off x="6400800" y="57912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rapezoid 146"/>
          <p:cNvSpPr/>
          <p:nvPr/>
        </p:nvSpPr>
        <p:spPr>
          <a:xfrm rot="5400000">
            <a:off x="5791200" y="4419600"/>
            <a:ext cx="1524000" cy="1828800"/>
          </a:xfrm>
          <a:prstGeom prst="trapezoi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Count</a:t>
            </a:r>
          </a:p>
        </p:txBody>
      </p:sp>
      <p:sp>
        <p:nvSpPr>
          <p:cNvPr id="146" name="Trapezoid 145"/>
          <p:cNvSpPr/>
          <p:nvPr/>
        </p:nvSpPr>
        <p:spPr>
          <a:xfrm rot="5400000">
            <a:off x="5829300" y="2628900"/>
            <a:ext cx="1447800" cy="1828800"/>
          </a:xfrm>
          <a:prstGeom prst="trapezoi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Count</a:t>
            </a:r>
          </a:p>
        </p:txBody>
      </p:sp>
      <p:sp>
        <p:nvSpPr>
          <p:cNvPr id="145" name="Trapezoid 144"/>
          <p:cNvSpPr/>
          <p:nvPr/>
        </p:nvSpPr>
        <p:spPr>
          <a:xfrm rot="5400000">
            <a:off x="5867400" y="838200"/>
            <a:ext cx="1371600" cy="1828800"/>
          </a:xfrm>
          <a:prstGeom prst="trapezoi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Count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304800"/>
            <a:ext cx="2209800" cy="152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752600" y="762000"/>
            <a:ext cx="1524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143000" y="1371600"/>
            <a:ext cx="152400" cy="152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28800" y="1143000"/>
            <a:ext cx="152400" cy="152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09600" y="838200"/>
            <a:ext cx="1524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057400" y="1600200"/>
            <a:ext cx="1524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209800" y="1219200"/>
            <a:ext cx="1524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447800" y="1143000"/>
            <a:ext cx="1524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447800" y="609600"/>
            <a:ext cx="1524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09600" y="1600200"/>
            <a:ext cx="1524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143000" y="457200"/>
            <a:ext cx="1524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676400" y="381000"/>
            <a:ext cx="1524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62000" y="1143000"/>
            <a:ext cx="152400" cy="152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990600" y="1143000"/>
            <a:ext cx="152400" cy="152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990600" y="685800"/>
            <a:ext cx="152400" cy="152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981200" y="381000"/>
            <a:ext cx="152400" cy="152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447800" y="1600200"/>
            <a:ext cx="152400" cy="152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2438400" y="762000"/>
            <a:ext cx="152400" cy="152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685800" y="533400"/>
            <a:ext cx="152400" cy="152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1600200" y="1371600"/>
            <a:ext cx="152400" cy="152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981200" y="1371600"/>
            <a:ext cx="152400" cy="152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533400" y="1295400"/>
            <a:ext cx="152400" cy="152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1295400" y="914400"/>
            <a:ext cx="152400" cy="152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2057400" y="838200"/>
            <a:ext cx="152400" cy="152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2209800" y="533400"/>
            <a:ext cx="152400" cy="152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2209800" y="990600"/>
            <a:ext cx="152400" cy="152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57200" y="1905000"/>
            <a:ext cx="2209800" cy="152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1752600" y="2362200"/>
            <a:ext cx="1524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1143000" y="2971800"/>
            <a:ext cx="152400" cy="152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1828800" y="2743200"/>
            <a:ext cx="152400" cy="152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609600" y="2438400"/>
            <a:ext cx="1524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2057400" y="3200400"/>
            <a:ext cx="1524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2362200" y="2819400"/>
            <a:ext cx="1524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1447800" y="2743200"/>
            <a:ext cx="1524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1447800" y="2209800"/>
            <a:ext cx="1524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609600" y="3200400"/>
            <a:ext cx="1524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1143000" y="2057400"/>
            <a:ext cx="1524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1676400" y="1981200"/>
            <a:ext cx="1524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762000" y="2743200"/>
            <a:ext cx="152400" cy="152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990600" y="2743200"/>
            <a:ext cx="152400" cy="152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990600" y="2286000"/>
            <a:ext cx="152400" cy="152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1981200" y="1981200"/>
            <a:ext cx="152400" cy="152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1447800" y="3200400"/>
            <a:ext cx="152400" cy="152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2438400" y="2362200"/>
            <a:ext cx="152400" cy="152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685800" y="2133600"/>
            <a:ext cx="152400" cy="152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1600200" y="2971800"/>
            <a:ext cx="152400" cy="152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1981200" y="2971800"/>
            <a:ext cx="152400" cy="152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533400" y="2895600"/>
            <a:ext cx="152400" cy="152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1295400" y="2514600"/>
            <a:ext cx="152400" cy="152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2057400" y="2438400"/>
            <a:ext cx="152400" cy="152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2209800" y="2133600"/>
            <a:ext cx="152400" cy="152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914400" y="3124200"/>
            <a:ext cx="152400" cy="152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457200" y="3505200"/>
            <a:ext cx="2209800" cy="152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1143000" y="4572000"/>
            <a:ext cx="152400" cy="152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1828800" y="4343400"/>
            <a:ext cx="152400" cy="152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609600" y="4038600"/>
            <a:ext cx="1524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2057400" y="4800600"/>
            <a:ext cx="1524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2209800" y="4419600"/>
            <a:ext cx="1524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2362200" y="4572000"/>
            <a:ext cx="1524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Rounded Rectangle 73"/>
          <p:cNvSpPr/>
          <p:nvPr/>
        </p:nvSpPr>
        <p:spPr>
          <a:xfrm>
            <a:off x="1447800" y="3810000"/>
            <a:ext cx="1524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Rounded Rectangle 74"/>
          <p:cNvSpPr/>
          <p:nvPr/>
        </p:nvSpPr>
        <p:spPr>
          <a:xfrm>
            <a:off x="609600" y="4800600"/>
            <a:ext cx="1524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1143000" y="3657600"/>
            <a:ext cx="1524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1676400" y="3581400"/>
            <a:ext cx="1524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762000" y="4343400"/>
            <a:ext cx="152400" cy="152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990600" y="3886200"/>
            <a:ext cx="152400" cy="152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>
            <a:off x="1981200" y="3581400"/>
            <a:ext cx="152400" cy="152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1447800" y="4800600"/>
            <a:ext cx="152400" cy="152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2438400" y="3962400"/>
            <a:ext cx="152400" cy="152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685800" y="3733800"/>
            <a:ext cx="152400" cy="152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Rounded Rectangle 84"/>
          <p:cNvSpPr/>
          <p:nvPr/>
        </p:nvSpPr>
        <p:spPr>
          <a:xfrm>
            <a:off x="1600200" y="4572000"/>
            <a:ext cx="152400" cy="152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Rounded Rectangle 85"/>
          <p:cNvSpPr/>
          <p:nvPr/>
        </p:nvSpPr>
        <p:spPr>
          <a:xfrm>
            <a:off x="1981200" y="4572000"/>
            <a:ext cx="152400" cy="152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Rounded Rectangle 86"/>
          <p:cNvSpPr/>
          <p:nvPr/>
        </p:nvSpPr>
        <p:spPr>
          <a:xfrm>
            <a:off x="533400" y="4495800"/>
            <a:ext cx="152400" cy="152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Rounded Rectangle 87"/>
          <p:cNvSpPr/>
          <p:nvPr/>
        </p:nvSpPr>
        <p:spPr>
          <a:xfrm>
            <a:off x="1295400" y="4114800"/>
            <a:ext cx="152400" cy="152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Rounded Rectangle 88"/>
          <p:cNvSpPr/>
          <p:nvPr/>
        </p:nvSpPr>
        <p:spPr>
          <a:xfrm>
            <a:off x="2057400" y="4038600"/>
            <a:ext cx="152400" cy="152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Rounded Rectangle 89"/>
          <p:cNvSpPr/>
          <p:nvPr/>
        </p:nvSpPr>
        <p:spPr>
          <a:xfrm>
            <a:off x="2209800" y="3733800"/>
            <a:ext cx="152400" cy="152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Rounded Rectangle 90"/>
          <p:cNvSpPr/>
          <p:nvPr/>
        </p:nvSpPr>
        <p:spPr>
          <a:xfrm>
            <a:off x="2209800" y="4191000"/>
            <a:ext cx="152400" cy="152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" name="Rounded Rectangle 91"/>
          <p:cNvSpPr/>
          <p:nvPr/>
        </p:nvSpPr>
        <p:spPr>
          <a:xfrm>
            <a:off x="914400" y="4724400"/>
            <a:ext cx="152400" cy="152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457200" y="5105400"/>
            <a:ext cx="2209800" cy="152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" name="Rounded Rectangle 94"/>
          <p:cNvSpPr/>
          <p:nvPr/>
        </p:nvSpPr>
        <p:spPr>
          <a:xfrm>
            <a:off x="1752600" y="5562600"/>
            <a:ext cx="1524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" name="Rounded Rectangle 96"/>
          <p:cNvSpPr/>
          <p:nvPr/>
        </p:nvSpPr>
        <p:spPr>
          <a:xfrm>
            <a:off x="1828800" y="5943600"/>
            <a:ext cx="152400" cy="152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" name="Rounded Rectangle 97"/>
          <p:cNvSpPr/>
          <p:nvPr/>
        </p:nvSpPr>
        <p:spPr>
          <a:xfrm>
            <a:off x="609600" y="5638800"/>
            <a:ext cx="1524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2057400" y="6400800"/>
            <a:ext cx="1524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Rounded Rectangle 99"/>
          <p:cNvSpPr/>
          <p:nvPr/>
        </p:nvSpPr>
        <p:spPr>
          <a:xfrm>
            <a:off x="2209800" y="6019800"/>
            <a:ext cx="1524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" name="Rounded Rectangle 100"/>
          <p:cNvSpPr/>
          <p:nvPr/>
        </p:nvSpPr>
        <p:spPr>
          <a:xfrm>
            <a:off x="2362200" y="6172200"/>
            <a:ext cx="1524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" name="Rounded Rectangle 101"/>
          <p:cNvSpPr/>
          <p:nvPr/>
        </p:nvSpPr>
        <p:spPr>
          <a:xfrm>
            <a:off x="1447800" y="5943600"/>
            <a:ext cx="1524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" name="Rounded Rectangle 102"/>
          <p:cNvSpPr/>
          <p:nvPr/>
        </p:nvSpPr>
        <p:spPr>
          <a:xfrm>
            <a:off x="1447800" y="5410200"/>
            <a:ext cx="1524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609600" y="6400800"/>
            <a:ext cx="1524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" name="Rounded Rectangle 104"/>
          <p:cNvSpPr/>
          <p:nvPr/>
        </p:nvSpPr>
        <p:spPr>
          <a:xfrm>
            <a:off x="1143000" y="5257800"/>
            <a:ext cx="1524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" name="Rounded Rectangle 105"/>
          <p:cNvSpPr/>
          <p:nvPr/>
        </p:nvSpPr>
        <p:spPr>
          <a:xfrm>
            <a:off x="1676400" y="5181600"/>
            <a:ext cx="1524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" name="Rounded Rectangle 106"/>
          <p:cNvSpPr/>
          <p:nvPr/>
        </p:nvSpPr>
        <p:spPr>
          <a:xfrm>
            <a:off x="762000" y="5943600"/>
            <a:ext cx="152400" cy="152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" name="Rounded Rectangle 108"/>
          <p:cNvSpPr/>
          <p:nvPr/>
        </p:nvSpPr>
        <p:spPr>
          <a:xfrm>
            <a:off x="990600" y="5486400"/>
            <a:ext cx="152400" cy="152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" name="Rounded Rectangle 109"/>
          <p:cNvSpPr/>
          <p:nvPr/>
        </p:nvSpPr>
        <p:spPr>
          <a:xfrm>
            <a:off x="1981200" y="5181600"/>
            <a:ext cx="152400" cy="152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" name="Rounded Rectangle 110"/>
          <p:cNvSpPr/>
          <p:nvPr/>
        </p:nvSpPr>
        <p:spPr>
          <a:xfrm>
            <a:off x="1447800" y="6400800"/>
            <a:ext cx="152400" cy="152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" name="Rounded Rectangle 111"/>
          <p:cNvSpPr/>
          <p:nvPr/>
        </p:nvSpPr>
        <p:spPr>
          <a:xfrm>
            <a:off x="2438400" y="5562600"/>
            <a:ext cx="152400" cy="152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" name="Rounded Rectangle 112"/>
          <p:cNvSpPr/>
          <p:nvPr/>
        </p:nvSpPr>
        <p:spPr>
          <a:xfrm>
            <a:off x="685800" y="5334000"/>
            <a:ext cx="152400" cy="152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" name="Rounded Rectangle 113"/>
          <p:cNvSpPr/>
          <p:nvPr/>
        </p:nvSpPr>
        <p:spPr>
          <a:xfrm>
            <a:off x="1600200" y="6172200"/>
            <a:ext cx="152400" cy="152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" name="Rounded Rectangle 114"/>
          <p:cNvSpPr/>
          <p:nvPr/>
        </p:nvSpPr>
        <p:spPr>
          <a:xfrm>
            <a:off x="1981200" y="6172200"/>
            <a:ext cx="152400" cy="152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" name="Rounded Rectangle 115"/>
          <p:cNvSpPr/>
          <p:nvPr/>
        </p:nvSpPr>
        <p:spPr>
          <a:xfrm>
            <a:off x="533400" y="6096000"/>
            <a:ext cx="152400" cy="152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" name="Rounded Rectangle 116"/>
          <p:cNvSpPr/>
          <p:nvPr/>
        </p:nvSpPr>
        <p:spPr>
          <a:xfrm>
            <a:off x="1295400" y="5715000"/>
            <a:ext cx="152400" cy="152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" name="Rounded Rectangle 117"/>
          <p:cNvSpPr/>
          <p:nvPr/>
        </p:nvSpPr>
        <p:spPr>
          <a:xfrm>
            <a:off x="2057400" y="5638800"/>
            <a:ext cx="152400" cy="152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" name="Rounded Rectangle 118"/>
          <p:cNvSpPr/>
          <p:nvPr/>
        </p:nvSpPr>
        <p:spPr>
          <a:xfrm>
            <a:off x="2209800" y="5334000"/>
            <a:ext cx="152400" cy="152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" name="Rounded Rectangle 119"/>
          <p:cNvSpPr/>
          <p:nvPr/>
        </p:nvSpPr>
        <p:spPr>
          <a:xfrm>
            <a:off x="2209800" y="5791200"/>
            <a:ext cx="152400" cy="152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" name="Rounded Rectangle 120"/>
          <p:cNvSpPr/>
          <p:nvPr/>
        </p:nvSpPr>
        <p:spPr>
          <a:xfrm>
            <a:off x="914400" y="6324600"/>
            <a:ext cx="152400" cy="152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900" name="TextBox 122"/>
          <p:cNvSpPr txBox="1">
            <a:spLocks noChangeArrowheads="1"/>
          </p:cNvSpPr>
          <p:nvPr/>
        </p:nvSpPr>
        <p:spPr bwMode="auto">
          <a:xfrm>
            <a:off x="533400" y="0"/>
            <a:ext cx="1970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eorgia" pitchFamily="18" charset="0"/>
              </a:rPr>
              <a:t>Large scale data splits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3429000" y="762000"/>
            <a:ext cx="1371600" cy="533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</a:rPr>
              <a:t>Parse-hash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3352800" y="5562600"/>
            <a:ext cx="1371600" cy="533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</a:rPr>
              <a:t>Parse-hash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3352800" y="3962400"/>
            <a:ext cx="1371600" cy="533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</a:rPr>
              <a:t>Parse-hash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3352800" y="2438400"/>
            <a:ext cx="1447800" cy="533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</a:rPr>
              <a:t>Parse-hash</a:t>
            </a:r>
          </a:p>
        </p:txBody>
      </p:sp>
      <p:cxnSp>
        <p:nvCxnSpPr>
          <p:cNvPr id="129" name="Straight Arrow Connector 128"/>
          <p:cNvCxnSpPr>
            <a:stCxn id="4" idx="3"/>
            <a:endCxn id="124" idx="1"/>
          </p:cNvCxnSpPr>
          <p:nvPr/>
        </p:nvCxnSpPr>
        <p:spPr>
          <a:xfrm flipV="1">
            <a:off x="2667000" y="1028700"/>
            <a:ext cx="7620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>
            <a:stCxn id="36" idx="3"/>
            <a:endCxn id="127" idx="1"/>
          </p:cNvCxnSpPr>
          <p:nvPr/>
        </p:nvCxnSpPr>
        <p:spPr>
          <a:xfrm>
            <a:off x="2667000" y="2667000"/>
            <a:ext cx="6858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stCxn id="65" idx="3"/>
            <a:endCxn id="126" idx="1"/>
          </p:cNvCxnSpPr>
          <p:nvPr/>
        </p:nvCxnSpPr>
        <p:spPr>
          <a:xfrm flipV="1">
            <a:off x="2667000" y="4229100"/>
            <a:ext cx="6858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stCxn id="94" idx="3"/>
            <a:endCxn id="125" idx="1"/>
          </p:cNvCxnSpPr>
          <p:nvPr/>
        </p:nvCxnSpPr>
        <p:spPr>
          <a:xfrm flipV="1">
            <a:off x="2667000" y="5829300"/>
            <a:ext cx="6858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909" name="TextBox 143"/>
          <p:cNvSpPr txBox="1">
            <a:spLocks noChangeArrowheads="1"/>
          </p:cNvSpPr>
          <p:nvPr/>
        </p:nvSpPr>
        <p:spPr bwMode="auto">
          <a:xfrm>
            <a:off x="3429000" y="228600"/>
            <a:ext cx="157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eorgia" pitchFamily="18" charset="0"/>
              </a:rPr>
              <a:t>Map &lt;key, 1&gt;</a:t>
            </a:r>
          </a:p>
        </p:txBody>
      </p:sp>
      <p:sp>
        <p:nvSpPr>
          <p:cNvPr id="33910" name="TextBox 147"/>
          <p:cNvSpPr txBox="1">
            <a:spLocks noChangeArrowheads="1"/>
          </p:cNvSpPr>
          <p:nvPr/>
        </p:nvSpPr>
        <p:spPr bwMode="auto">
          <a:xfrm>
            <a:off x="5867400" y="228600"/>
            <a:ext cx="2019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eorgia" pitchFamily="18" charset="0"/>
              </a:rPr>
              <a:t>Reducers (say, Count)</a:t>
            </a:r>
          </a:p>
        </p:txBody>
      </p:sp>
      <p:cxnSp>
        <p:nvCxnSpPr>
          <p:cNvPr id="152" name="Straight Arrow Connector 151"/>
          <p:cNvCxnSpPr>
            <a:stCxn id="124" idx="3"/>
          </p:cNvCxnSpPr>
          <p:nvPr/>
        </p:nvCxnSpPr>
        <p:spPr>
          <a:xfrm>
            <a:off x="4800600" y="1028700"/>
            <a:ext cx="838200" cy="2628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stCxn id="124" idx="3"/>
            <a:endCxn id="147" idx="2"/>
          </p:cNvCxnSpPr>
          <p:nvPr/>
        </p:nvCxnSpPr>
        <p:spPr>
          <a:xfrm>
            <a:off x="4800600" y="1028700"/>
            <a:ext cx="838200" cy="4305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>
            <a:stCxn id="127" idx="3"/>
            <a:endCxn id="145" idx="2"/>
          </p:cNvCxnSpPr>
          <p:nvPr/>
        </p:nvCxnSpPr>
        <p:spPr>
          <a:xfrm flipV="1">
            <a:off x="4800600" y="1752600"/>
            <a:ext cx="838200" cy="952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>
            <a:stCxn id="127" idx="3"/>
            <a:endCxn id="146" idx="2"/>
          </p:cNvCxnSpPr>
          <p:nvPr/>
        </p:nvCxnSpPr>
        <p:spPr>
          <a:xfrm>
            <a:off x="4800600" y="2705100"/>
            <a:ext cx="8382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>
            <a:stCxn id="127" idx="3"/>
            <a:endCxn id="147" idx="2"/>
          </p:cNvCxnSpPr>
          <p:nvPr/>
        </p:nvCxnSpPr>
        <p:spPr>
          <a:xfrm>
            <a:off x="4800600" y="2705100"/>
            <a:ext cx="838200" cy="2628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>
            <a:stCxn id="126" idx="3"/>
            <a:endCxn id="145" idx="2"/>
          </p:cNvCxnSpPr>
          <p:nvPr/>
        </p:nvCxnSpPr>
        <p:spPr>
          <a:xfrm flipV="1">
            <a:off x="4724400" y="1752600"/>
            <a:ext cx="914400" cy="2476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stCxn id="124" idx="3"/>
            <a:endCxn id="145" idx="2"/>
          </p:cNvCxnSpPr>
          <p:nvPr/>
        </p:nvCxnSpPr>
        <p:spPr>
          <a:xfrm>
            <a:off x="4800600" y="1028700"/>
            <a:ext cx="838200" cy="723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stCxn id="126" idx="3"/>
            <a:endCxn id="146" idx="2"/>
          </p:cNvCxnSpPr>
          <p:nvPr/>
        </p:nvCxnSpPr>
        <p:spPr>
          <a:xfrm flipV="1">
            <a:off x="4724400" y="3543300"/>
            <a:ext cx="9144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stCxn id="126" idx="3"/>
            <a:endCxn id="147" idx="2"/>
          </p:cNvCxnSpPr>
          <p:nvPr/>
        </p:nvCxnSpPr>
        <p:spPr>
          <a:xfrm>
            <a:off x="4724400" y="4229100"/>
            <a:ext cx="914400" cy="1104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>
            <a:stCxn id="125" idx="3"/>
            <a:endCxn id="145" idx="2"/>
          </p:cNvCxnSpPr>
          <p:nvPr/>
        </p:nvCxnSpPr>
        <p:spPr>
          <a:xfrm flipV="1">
            <a:off x="4724400" y="1752600"/>
            <a:ext cx="914400" cy="407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stCxn id="125" idx="3"/>
            <a:endCxn id="146" idx="2"/>
          </p:cNvCxnSpPr>
          <p:nvPr/>
        </p:nvCxnSpPr>
        <p:spPr>
          <a:xfrm flipV="1">
            <a:off x="4724400" y="3543300"/>
            <a:ext cx="914400" cy="2286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stCxn id="125" idx="3"/>
            <a:endCxn id="147" idx="2"/>
          </p:cNvCxnSpPr>
          <p:nvPr/>
        </p:nvCxnSpPr>
        <p:spPr>
          <a:xfrm flipV="1">
            <a:off x="4724400" y="5334000"/>
            <a:ext cx="914400" cy="495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stCxn id="145" idx="0"/>
          </p:cNvCxnSpPr>
          <p:nvPr/>
        </p:nvCxnSpPr>
        <p:spPr>
          <a:xfrm flipV="1">
            <a:off x="7467600" y="17526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>
            <a:stCxn id="146" idx="0"/>
          </p:cNvCxnSpPr>
          <p:nvPr/>
        </p:nvCxnSpPr>
        <p:spPr>
          <a:xfrm flipV="1">
            <a:off x="7467600" y="3505200"/>
            <a:ext cx="6858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>
            <a:stCxn id="147" idx="0"/>
          </p:cNvCxnSpPr>
          <p:nvPr/>
        </p:nvCxnSpPr>
        <p:spPr>
          <a:xfrm>
            <a:off x="7467600" y="53340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926" name="TextBox 186"/>
          <p:cNvSpPr txBox="1">
            <a:spLocks noChangeArrowheads="1"/>
          </p:cNvSpPr>
          <p:nvPr/>
        </p:nvSpPr>
        <p:spPr bwMode="auto">
          <a:xfrm>
            <a:off x="7848600" y="1752600"/>
            <a:ext cx="898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eorgia" pitchFamily="18" charset="0"/>
              </a:rPr>
              <a:t>P-0000  </a:t>
            </a:r>
          </a:p>
        </p:txBody>
      </p:sp>
      <p:sp>
        <p:nvSpPr>
          <p:cNvPr id="33927" name="TextBox 187"/>
          <p:cNvSpPr txBox="1">
            <a:spLocks noChangeArrowheads="1"/>
          </p:cNvSpPr>
          <p:nvPr/>
        </p:nvSpPr>
        <p:spPr bwMode="auto">
          <a:xfrm>
            <a:off x="7924800" y="3581400"/>
            <a:ext cx="846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eorgia" pitchFamily="18" charset="0"/>
              </a:rPr>
              <a:t>P-0001 </a:t>
            </a:r>
          </a:p>
        </p:txBody>
      </p:sp>
      <p:sp>
        <p:nvSpPr>
          <p:cNvPr id="33928" name="TextBox 188"/>
          <p:cNvSpPr txBox="1">
            <a:spLocks noChangeArrowheads="1"/>
          </p:cNvSpPr>
          <p:nvPr/>
        </p:nvSpPr>
        <p:spPr bwMode="auto">
          <a:xfrm>
            <a:off x="7924800" y="5410200"/>
            <a:ext cx="898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eorgia" pitchFamily="18" charset="0"/>
              </a:rPr>
              <a:t>P-0002  </a:t>
            </a:r>
          </a:p>
        </p:txBody>
      </p:sp>
      <p:sp>
        <p:nvSpPr>
          <p:cNvPr id="190" name="Rounded Rectangle 189"/>
          <p:cNvSpPr/>
          <p:nvPr/>
        </p:nvSpPr>
        <p:spPr>
          <a:xfrm>
            <a:off x="2209800" y="3733800"/>
            <a:ext cx="152400" cy="152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1" name="Rounded Rectangle 190"/>
          <p:cNvSpPr/>
          <p:nvPr/>
        </p:nvSpPr>
        <p:spPr>
          <a:xfrm>
            <a:off x="1981200" y="3581400"/>
            <a:ext cx="152400" cy="152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2" name="Rounded Rectangle 191"/>
          <p:cNvSpPr/>
          <p:nvPr/>
        </p:nvSpPr>
        <p:spPr>
          <a:xfrm>
            <a:off x="2438400" y="3962400"/>
            <a:ext cx="152400" cy="152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3" name="Rounded Rectangle 192"/>
          <p:cNvSpPr/>
          <p:nvPr/>
        </p:nvSpPr>
        <p:spPr>
          <a:xfrm>
            <a:off x="2057400" y="4038600"/>
            <a:ext cx="152400" cy="152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4" name="Rounded Rectangle 193"/>
          <p:cNvSpPr/>
          <p:nvPr/>
        </p:nvSpPr>
        <p:spPr>
          <a:xfrm>
            <a:off x="2209800" y="4191000"/>
            <a:ext cx="152400" cy="152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5" name="Rounded Rectangle 194"/>
          <p:cNvSpPr/>
          <p:nvPr/>
        </p:nvSpPr>
        <p:spPr>
          <a:xfrm>
            <a:off x="1981200" y="4572000"/>
            <a:ext cx="152400" cy="152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6" name="Rounded Rectangle 195"/>
          <p:cNvSpPr/>
          <p:nvPr/>
        </p:nvSpPr>
        <p:spPr>
          <a:xfrm>
            <a:off x="1600200" y="4572000"/>
            <a:ext cx="152400" cy="152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7" name="Rounded Rectangle 196"/>
          <p:cNvSpPr/>
          <p:nvPr/>
        </p:nvSpPr>
        <p:spPr>
          <a:xfrm>
            <a:off x="1447800" y="4800600"/>
            <a:ext cx="152400" cy="152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8" name="Rounded Rectangle 197"/>
          <p:cNvSpPr/>
          <p:nvPr/>
        </p:nvSpPr>
        <p:spPr>
          <a:xfrm>
            <a:off x="1295400" y="4114800"/>
            <a:ext cx="152400" cy="152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9" name="Rounded Rectangle 198"/>
          <p:cNvSpPr/>
          <p:nvPr/>
        </p:nvSpPr>
        <p:spPr>
          <a:xfrm>
            <a:off x="1143000" y="4572000"/>
            <a:ext cx="152400" cy="152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0" name="Rounded Rectangle 199"/>
          <p:cNvSpPr/>
          <p:nvPr/>
        </p:nvSpPr>
        <p:spPr>
          <a:xfrm>
            <a:off x="685800" y="3733800"/>
            <a:ext cx="152400" cy="152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1" name="Rounded Rectangle 200"/>
          <p:cNvSpPr/>
          <p:nvPr/>
        </p:nvSpPr>
        <p:spPr>
          <a:xfrm>
            <a:off x="533400" y="4495800"/>
            <a:ext cx="152400" cy="152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2" name="Rounded Rectangle 201"/>
          <p:cNvSpPr/>
          <p:nvPr/>
        </p:nvSpPr>
        <p:spPr>
          <a:xfrm>
            <a:off x="1981200" y="3581400"/>
            <a:ext cx="152400" cy="152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3" name="Rounded Rectangle 202"/>
          <p:cNvSpPr/>
          <p:nvPr/>
        </p:nvSpPr>
        <p:spPr>
          <a:xfrm>
            <a:off x="1828800" y="4343400"/>
            <a:ext cx="152400" cy="152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" name="Rounded Rectangle 203"/>
          <p:cNvSpPr/>
          <p:nvPr/>
        </p:nvSpPr>
        <p:spPr>
          <a:xfrm>
            <a:off x="990600" y="3886200"/>
            <a:ext cx="152400" cy="152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" name="Rounded Rectangle 204"/>
          <p:cNvSpPr/>
          <p:nvPr/>
        </p:nvSpPr>
        <p:spPr>
          <a:xfrm>
            <a:off x="914400" y="4724400"/>
            <a:ext cx="152400" cy="152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" name="Rounded Rectangle 205"/>
          <p:cNvSpPr/>
          <p:nvPr/>
        </p:nvSpPr>
        <p:spPr>
          <a:xfrm>
            <a:off x="762000" y="4343400"/>
            <a:ext cx="152400" cy="152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" name="Rounded Rectangle 206"/>
          <p:cNvSpPr/>
          <p:nvPr/>
        </p:nvSpPr>
        <p:spPr>
          <a:xfrm>
            <a:off x="1676400" y="3581400"/>
            <a:ext cx="1524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8" name="Rounded Rectangle 207"/>
          <p:cNvSpPr/>
          <p:nvPr/>
        </p:nvSpPr>
        <p:spPr>
          <a:xfrm>
            <a:off x="2209800" y="4419600"/>
            <a:ext cx="1524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9" name="Rounded Rectangle 208"/>
          <p:cNvSpPr/>
          <p:nvPr/>
        </p:nvSpPr>
        <p:spPr>
          <a:xfrm>
            <a:off x="2362200" y="4572000"/>
            <a:ext cx="1524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0" name="Rounded Rectangle 209"/>
          <p:cNvSpPr/>
          <p:nvPr/>
        </p:nvSpPr>
        <p:spPr>
          <a:xfrm>
            <a:off x="2057400" y="4800600"/>
            <a:ext cx="1524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1" name="Rounded Rectangle 210"/>
          <p:cNvSpPr/>
          <p:nvPr/>
        </p:nvSpPr>
        <p:spPr>
          <a:xfrm>
            <a:off x="609600" y="4800600"/>
            <a:ext cx="1524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2" name="Rounded Rectangle 211"/>
          <p:cNvSpPr/>
          <p:nvPr/>
        </p:nvSpPr>
        <p:spPr>
          <a:xfrm>
            <a:off x="609600" y="4038600"/>
            <a:ext cx="1524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3" name="Rounded Rectangle 212"/>
          <p:cNvSpPr/>
          <p:nvPr/>
        </p:nvSpPr>
        <p:spPr>
          <a:xfrm>
            <a:off x="1143000" y="3657600"/>
            <a:ext cx="1524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4" name="Rounded Rectangle 213"/>
          <p:cNvSpPr/>
          <p:nvPr/>
        </p:nvSpPr>
        <p:spPr>
          <a:xfrm>
            <a:off x="1447800" y="3810000"/>
            <a:ext cx="1524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5" name="Rounded Rectangle 214"/>
          <p:cNvSpPr/>
          <p:nvPr/>
        </p:nvSpPr>
        <p:spPr>
          <a:xfrm>
            <a:off x="1981200" y="381000"/>
            <a:ext cx="152400" cy="152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6" name="Rounded Rectangle 215"/>
          <p:cNvSpPr/>
          <p:nvPr/>
        </p:nvSpPr>
        <p:spPr>
          <a:xfrm>
            <a:off x="1447800" y="2209800"/>
            <a:ext cx="1524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7" name="Rounded Rectangle 216"/>
          <p:cNvSpPr/>
          <p:nvPr/>
        </p:nvSpPr>
        <p:spPr>
          <a:xfrm>
            <a:off x="2057400" y="5638800"/>
            <a:ext cx="152400" cy="152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105400" y="381000"/>
            <a:ext cx="1524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334000" y="304800"/>
            <a:ext cx="152400" cy="152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7" name="Rounded Rectangle 166"/>
          <p:cNvSpPr/>
          <p:nvPr/>
        </p:nvSpPr>
        <p:spPr>
          <a:xfrm>
            <a:off x="5181600" y="228600"/>
            <a:ext cx="152400" cy="152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1" name="Rounded Rectangle 170"/>
          <p:cNvSpPr/>
          <p:nvPr/>
        </p:nvSpPr>
        <p:spPr>
          <a:xfrm>
            <a:off x="7848600" y="3886200"/>
            <a:ext cx="152400" cy="152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3" name="Rounded Rectangle 172"/>
          <p:cNvSpPr/>
          <p:nvPr/>
        </p:nvSpPr>
        <p:spPr>
          <a:xfrm>
            <a:off x="7924800" y="2133600"/>
            <a:ext cx="1524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5" name="Rounded Rectangle 174"/>
          <p:cNvSpPr/>
          <p:nvPr/>
        </p:nvSpPr>
        <p:spPr>
          <a:xfrm>
            <a:off x="7924800" y="5791200"/>
            <a:ext cx="152400" cy="152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963" name="TextBox 176"/>
          <p:cNvSpPr txBox="1">
            <a:spLocks noChangeArrowheads="1"/>
          </p:cNvSpPr>
          <p:nvPr/>
        </p:nvSpPr>
        <p:spPr bwMode="auto">
          <a:xfrm>
            <a:off x="8001000" y="1981200"/>
            <a:ext cx="981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eorgia" pitchFamily="18" charset="0"/>
              </a:rPr>
              <a:t>, count1</a:t>
            </a:r>
          </a:p>
        </p:txBody>
      </p:sp>
      <p:sp>
        <p:nvSpPr>
          <p:cNvPr id="33964" name="TextBox 177"/>
          <p:cNvSpPr txBox="1">
            <a:spLocks noChangeArrowheads="1"/>
          </p:cNvSpPr>
          <p:nvPr/>
        </p:nvSpPr>
        <p:spPr bwMode="auto">
          <a:xfrm>
            <a:off x="7924800" y="37338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eorgia" pitchFamily="18" charset="0"/>
              </a:rPr>
              <a:t> , count2</a:t>
            </a:r>
          </a:p>
        </p:txBody>
      </p:sp>
      <p:sp>
        <p:nvSpPr>
          <p:cNvPr id="33965" name="TextBox 178"/>
          <p:cNvSpPr txBox="1">
            <a:spLocks noChangeArrowheads="1"/>
          </p:cNvSpPr>
          <p:nvPr/>
        </p:nvSpPr>
        <p:spPr bwMode="auto">
          <a:xfrm>
            <a:off x="8077200" y="56388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Georgia" pitchFamily="18" charset="0"/>
              </a:rPr>
              <a:t>,count3</a:t>
            </a:r>
          </a:p>
        </p:txBody>
      </p:sp>
      <p:sp>
        <p:nvSpPr>
          <p:cNvPr id="32942" name="Date Placeholder 180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B.Ramamurthy &amp; K.Madurai</a:t>
            </a:r>
            <a:endParaRPr lang="en-US"/>
          </a:p>
        </p:txBody>
      </p:sp>
      <p:sp>
        <p:nvSpPr>
          <p:cNvPr id="32943" name="Slide Number Placeholder 18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2A58D7-7D67-4F40-8A99-F22454D5D09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62812E-6 L 0.39167 -0.0777 " pathEditMode="relative" ptsTypes="AA">
                                      <p:cBhvr>
                                        <p:cTn id="6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8.32562E-7 L 0.40833 0.18871 " pathEditMode="relative" ptsTypes="AA">
                                      <p:cBhvr>
                                        <p:cTn id="10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32562E-7 L 0.56667 -0.31082 " pathEditMode="relative" ptsTypes="AA">
                                      <p:cBhvr>
                                        <p:cTn id="14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8.32562E-7 L 0.45833 -0.32193 " pathEditMode="relative" ptsTypes="AA">
                                      <p:cBhvr>
                                        <p:cTn id="18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45143E-6 L 0.575 0.08881 " pathEditMode="relative" ptsTypes="AA">
                                      <p:cBhvr>
                                        <p:cTn id="22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86309E-7 L 0.45 -0.37743 " pathEditMode="relative" ptsTypes="AA">
                                      <p:cBhvr>
                                        <p:cTn id="26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5837E-6 L 0.425 -0.0666 " pathEditMode="relative" ptsTypes="AA">
                                      <p:cBhvr>
                                        <p:cTn id="30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86309E-7 L 0.54166 -0.19981 " pathEditMode="relative" ptsTypes="AA">
                                      <p:cBhvr>
                                        <p:cTn id="34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284E-6 L 0.50833 -0.13321 " pathEditMode="relative" ptsTypes="AA">
                                      <p:cBhvr>
                                        <p:cTn id="38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284E-6 L 0.53334 -0.43293 " pathEditMode="relative" ptsTypes="AA">
                                      <p:cBhvr>
                                        <p:cTn id="42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20907E-6 L 0.5 -0.17762 " pathEditMode="relative" ptsTypes="AA">
                                      <p:cBhvr>
                                        <p:cTn id="46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8.32562E-7 L 0.575 -0.39963 " pathEditMode="relative" ptsTypes="AA">
                                      <p:cBhvr>
                                        <p:cTn id="50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62535E-8 L 0.65833 -0.2109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8.32562E-7 L 0.46666 -0.08881 " pathEditMode="relative" ptsTypes="AA">
                                      <p:cBhvr>
                                        <p:cTn id="58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71138E-6 L 0.44167 0.09991 " pathEditMode="relative" ptsTypes="AA">
                                      <p:cBhvr>
                                        <p:cTn id="62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1138E-6 L 0.56666 0.18871 " pathEditMode="relative" ptsTypes="AA">
                                      <p:cBhvr>
                                        <p:cTn id="66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32562E-7 L 0.39167 -0.0888 " pathEditMode="relative" ptsTypes="AA">
                                      <p:cBhvr>
                                        <p:cTn id="70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29325E-6 L 0.6 0.16652 " pathEditMode="relative" ptsTypes="AA">
                                      <p:cBhvr>
                                        <p:cTn id="74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86309E-7 L 0.55834 -0.21092 " pathEditMode="relative" ptsTypes="AA">
                                      <p:cBhvr>
                                        <p:cTn id="78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2.46068E-6 L 0.50833 -0.28862 " pathEditMode="relative" ptsTypes="AA">
                                      <p:cBhvr>
                                        <p:cTn id="82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78816E-7 L 0.475 -0.41073 " pathEditMode="relative" ptsTypes="AA">
                                      <p:cBhvr>
                                        <p:cTn id="86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8.32562E-7 L 0.575 -0.13321 " pathEditMode="relative" ptsTypes="AA">
                                      <p:cBhvr>
                                        <p:cTn id="90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2812E-6 L 0.69167 -0.0444 " pathEditMode="relative" ptsTypes="AA">
                                      <p:cBhvr>
                                        <p:cTn id="94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9.16744E-6 L 0.7 -0.37742 " pathEditMode="relative" ptsTypes="AA">
                                      <p:cBhvr>
                                        <p:cTn id="98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99537E-6 L 0.44167 0.63275 " pathEditMode="relative" ptsTypes="AA">
                                      <p:cBhvr>
                                        <p:cTn id="102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97687E-6 L 0.5 -0.14431 " pathEditMode="relative" ptsTypes="AA">
                                      <p:cBhvr>
                                        <p:cTn id="106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44218E-6 L 0.475 -0.25532 " pathEditMode="relative" ptsTypes="AA">
                                      <p:cBhvr>
                                        <p:cTn id="110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4410</TotalTime>
  <Words>2411</Words>
  <Application>Microsoft Office PowerPoint</Application>
  <PresentationFormat>On-screen Show (4:3)</PresentationFormat>
  <Paragraphs>660</Paragraphs>
  <Slides>43</Slides>
  <Notes>22</Notes>
  <HiddenSlides>11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MapReduce</vt:lpstr>
      <vt:lpstr>Motivation</vt:lpstr>
      <vt:lpstr>MapReduce</vt:lpstr>
      <vt:lpstr>Typical problem solved by MapReduce</vt:lpstr>
      <vt:lpstr>MapReduce workflow</vt:lpstr>
      <vt:lpstr>Mapper and Reducer</vt:lpstr>
      <vt:lpstr>Map Operation</vt:lpstr>
      <vt:lpstr>Reduce Operation</vt:lpstr>
      <vt:lpstr>Slide 9</vt:lpstr>
      <vt:lpstr>MapReduce Example in operating systems command</vt:lpstr>
      <vt:lpstr>MapReduce Programming Model</vt:lpstr>
      <vt:lpstr> MapReduce programming model </vt:lpstr>
      <vt:lpstr>MapReduce Characteristics</vt:lpstr>
      <vt:lpstr>Classes of problems “mapreducable”</vt:lpstr>
      <vt:lpstr>Mappers and Reducers</vt:lpstr>
      <vt:lpstr>Example: Word Count</vt:lpstr>
      <vt:lpstr>Mapper</vt:lpstr>
      <vt:lpstr>Reducer</vt:lpstr>
      <vt:lpstr>MapReduce </vt:lpstr>
      <vt:lpstr>Google File System (GFS) Hadoop Distributed File System (HDFS)</vt:lpstr>
      <vt:lpstr>MapReduce </vt:lpstr>
      <vt:lpstr>Locality Optimization</vt:lpstr>
      <vt:lpstr>Failure in MapReduce</vt:lpstr>
      <vt:lpstr>Fault tolerance:  Handled via re-execution</vt:lpstr>
      <vt:lpstr>Refinement:  Redundant Execution</vt:lpstr>
      <vt:lpstr>Refinement:  Skipping Bad Records</vt:lpstr>
      <vt:lpstr>A MapReduce Job</vt:lpstr>
      <vt:lpstr>Slide 28</vt:lpstr>
      <vt:lpstr>Summary</vt:lpstr>
      <vt:lpstr>Motivation: Large Scale Data Storage</vt:lpstr>
      <vt:lpstr>Why a new file system?</vt:lpstr>
      <vt:lpstr>What should expect from GFS</vt:lpstr>
      <vt:lpstr>Slide 33</vt:lpstr>
      <vt:lpstr>Components</vt:lpstr>
      <vt:lpstr>GFS Architecture</vt:lpstr>
      <vt:lpstr>Write operation</vt:lpstr>
      <vt:lpstr>Write(filename, offset, data)</vt:lpstr>
      <vt:lpstr>RecordAppend (2)</vt:lpstr>
      <vt:lpstr>Fault tolerance</vt:lpstr>
      <vt:lpstr>Replica Management</vt:lpstr>
      <vt:lpstr>Replica Management (Cloning)</vt:lpstr>
      <vt:lpstr>Limitations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dellpc</cp:lastModifiedBy>
  <cp:revision>414</cp:revision>
  <cp:lastPrinted>2013-02-14T01:31:00Z</cp:lastPrinted>
  <dcterms:created xsi:type="dcterms:W3CDTF">2013-02-10T19:22:59Z</dcterms:created>
  <dcterms:modified xsi:type="dcterms:W3CDTF">2016-06-23T11:37:53Z</dcterms:modified>
</cp:coreProperties>
</file>