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421" r:id="rId2"/>
    <p:sldId id="257" r:id="rId3"/>
    <p:sldId id="578" r:id="rId4"/>
    <p:sldId id="579" r:id="rId5"/>
    <p:sldId id="589" r:id="rId6"/>
    <p:sldId id="590" r:id="rId7"/>
    <p:sldId id="591" r:id="rId8"/>
    <p:sldId id="592" r:id="rId9"/>
    <p:sldId id="593" r:id="rId10"/>
    <p:sldId id="580" r:id="rId11"/>
    <p:sldId id="581" r:id="rId12"/>
    <p:sldId id="582" r:id="rId13"/>
    <p:sldId id="583" r:id="rId14"/>
    <p:sldId id="584" r:id="rId15"/>
    <p:sldId id="585" r:id="rId16"/>
    <p:sldId id="586" r:id="rId17"/>
    <p:sldId id="587" r:id="rId18"/>
    <p:sldId id="588" r:id="rId19"/>
    <p:sldId id="475" r:id="rId20"/>
    <p:sldId id="476" r:id="rId21"/>
    <p:sldId id="477" r:id="rId22"/>
    <p:sldId id="478" r:id="rId23"/>
    <p:sldId id="479" r:id="rId24"/>
    <p:sldId id="480" r:id="rId25"/>
    <p:sldId id="482" r:id="rId26"/>
    <p:sldId id="483" r:id="rId27"/>
    <p:sldId id="485" r:id="rId28"/>
    <p:sldId id="486" r:id="rId29"/>
    <p:sldId id="488" r:id="rId30"/>
    <p:sldId id="489" r:id="rId31"/>
    <p:sldId id="556" r:id="rId32"/>
    <p:sldId id="559" r:id="rId33"/>
    <p:sldId id="560" r:id="rId34"/>
    <p:sldId id="550" r:id="rId35"/>
    <p:sldId id="551" r:id="rId36"/>
    <p:sldId id="562" r:id="rId37"/>
    <p:sldId id="563" r:id="rId38"/>
    <p:sldId id="56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00080"/>
    <a:srgbClr val="0000FF"/>
    <a:srgbClr val="8000FF"/>
    <a:srgbClr val="FF8000"/>
    <a:srgbClr val="408000"/>
    <a:srgbClr val="00FF00"/>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370" autoAdjust="0"/>
    <p:restoredTop sz="89785" autoAdjust="0"/>
  </p:normalViewPr>
  <p:slideViewPr>
    <p:cSldViewPr>
      <p:cViewPr varScale="1">
        <p:scale>
          <a:sx n="65" d="100"/>
          <a:sy n="65" d="100"/>
        </p:scale>
        <p:origin x="-1776" y="-108"/>
      </p:cViewPr>
      <p:guideLst>
        <p:guide orient="horz" pos="2160"/>
        <p:guide pos="2880"/>
      </p:guideLst>
    </p:cSldViewPr>
  </p:slideViewPr>
  <p:notesTextViewPr>
    <p:cViewPr>
      <p:scale>
        <a:sx n="100" d="100"/>
        <a:sy n="100" d="100"/>
      </p:scale>
      <p:origin x="0" y="0"/>
    </p:cViewPr>
  </p:notesTextViewPr>
  <p:sorterViewPr>
    <p:cViewPr>
      <p:scale>
        <a:sx n="45" d="100"/>
        <a:sy n="45" d="100"/>
      </p:scale>
      <p:origin x="0" y="1426"/>
    </p:cViewPr>
  </p:sorterViewPr>
  <p:notesViewPr>
    <p:cSldViewPr>
      <p:cViewPr varScale="1">
        <p:scale>
          <a:sx n="71" d="100"/>
          <a:sy n="71" d="100"/>
        </p:scale>
        <p:origin x="-231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4F0E6-AAFD-4866-A038-76796769B5F3}" type="datetimeFigureOut">
              <a:rPr lang="en-US" smtClean="0"/>
              <a:pPr/>
              <a:t>6/21/2016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F4F284-C953-4959-8A2F-552AC784C31D}" type="slidenum">
              <a:rPr lang="en-US" smtClean="0"/>
              <a:pPr/>
              <a:t>‹#›</a:t>
            </a:fld>
            <a:endParaRPr lang="en-US"/>
          </a:p>
        </p:txBody>
      </p:sp>
    </p:spTree>
    <p:extLst>
      <p:ext uri="{BB962C8B-B14F-4D97-AF65-F5344CB8AC3E}">
        <p14:creationId xmlns="" xmlns:p14="http://schemas.microsoft.com/office/powerpoint/2010/main" val="236846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SMP: symmetric multiprocessing</a:t>
            </a:r>
            <a:endParaRPr lang="en-US" dirty="0"/>
          </a:p>
        </p:txBody>
      </p:sp>
      <p:sp>
        <p:nvSpPr>
          <p:cNvPr id="4" name="Slide Number Placeholder 3"/>
          <p:cNvSpPr>
            <a:spLocks noGrp="1"/>
          </p:cNvSpPr>
          <p:nvPr>
            <p:ph type="sldNum" sz="quarter" idx="10"/>
          </p:nvPr>
        </p:nvSpPr>
        <p:spPr/>
        <p:txBody>
          <a:bodyPr/>
          <a:lstStyle/>
          <a:p>
            <a:fld id="{32F4F284-C953-4959-8A2F-552AC784C31D}"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pPr/>
              <a:t>31</a:t>
            </a:fld>
            <a:endParaRPr lang="zh-TW" altLang="en-US"/>
          </a:p>
        </p:txBody>
      </p:sp>
    </p:spTree>
    <p:extLst>
      <p:ext uri="{BB962C8B-B14F-4D97-AF65-F5344CB8AC3E}">
        <p14:creationId xmlns="" xmlns:p14="http://schemas.microsoft.com/office/powerpoint/2010/main" val="160569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In</a:t>
            </a:r>
            <a:r>
              <a:rPr lang="en-US" altLang="zh-TW" baseline="0" dirty="0" smtClean="0"/>
              <a:t> our measurement, parts of critical instructions only involve in virtual state and no hardware modification is needed.  </a:t>
            </a:r>
          </a:p>
          <a:p>
            <a:endParaRPr lang="en-US" altLang="zh-TW" baseline="0" dirty="0" smtClean="0"/>
          </a:p>
          <a:p>
            <a:r>
              <a:rPr lang="en-US" altLang="zh-TW" baseline="0" dirty="0" smtClean="0"/>
              <a:t>As a result, instead of trapping such instructions, we have an idea that let these instructions execute in guest address space.  </a:t>
            </a:r>
          </a:p>
          <a:p>
            <a:endParaRPr lang="en-US" altLang="zh-TW" baseline="0" dirty="0" smtClean="0"/>
          </a:p>
          <a:p>
            <a:r>
              <a:rPr lang="en-US" altLang="zh-TW" baseline="0" dirty="0" smtClean="0"/>
              <a:t>Other parts of sensitive instructions must be executed in privileged mode, that is, it must be trapped to host when emulation.  The optimization policy of CPU virtualization is to reduce the number of traps and the overhead of emulation.</a:t>
            </a:r>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pPr/>
              <a:t>32</a:t>
            </a:fld>
            <a:endParaRPr lang="zh-TW" altLang="en-US"/>
          </a:p>
        </p:txBody>
      </p:sp>
    </p:spTree>
    <p:extLst>
      <p:ext uri="{BB962C8B-B14F-4D97-AF65-F5344CB8AC3E}">
        <p14:creationId xmlns="" xmlns:p14="http://schemas.microsoft.com/office/powerpoint/2010/main" val="20049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42B4DA5-9263-486B-BF3F-955C3A1E1301}" type="slidenum">
              <a:rPr lang="zh-TW" altLang="en-US" smtClean="0"/>
              <a:pPr/>
              <a:t>33</a:t>
            </a:fld>
            <a:endParaRPr lang="zh-TW" altLang="en-US"/>
          </a:p>
        </p:txBody>
      </p:sp>
    </p:spTree>
    <p:extLst>
      <p:ext uri="{BB962C8B-B14F-4D97-AF65-F5344CB8AC3E}">
        <p14:creationId xmlns="" xmlns:p14="http://schemas.microsoft.com/office/powerpoint/2010/main" val="3733612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translation </a:t>
            </a:r>
            <a:r>
              <a:rPr lang="en-US" i="1" dirty="0" err="1" smtClean="0"/>
              <a:t>lookaside</a:t>
            </a:r>
            <a:r>
              <a:rPr lang="en-US" i="1" dirty="0" smtClean="0"/>
              <a:t> buffer - TLB</a:t>
            </a:r>
            <a:endParaRPr lang="en-US" dirty="0"/>
          </a:p>
        </p:txBody>
      </p:sp>
      <p:sp>
        <p:nvSpPr>
          <p:cNvPr id="4" name="Slide Number Placeholder 3"/>
          <p:cNvSpPr>
            <a:spLocks noGrp="1"/>
          </p:cNvSpPr>
          <p:nvPr>
            <p:ph type="sldNum" sz="quarter" idx="10"/>
          </p:nvPr>
        </p:nvSpPr>
        <p:spPr/>
        <p:txBody>
          <a:bodyPr/>
          <a:lstStyle/>
          <a:p>
            <a:fld id="{32F4F284-C953-4959-8A2F-552AC784C31D}"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lang="en-US" sz="3600" b="1" i="1" kern="1200" dirty="0">
                <a:solidFill>
                  <a:schemeClr val="accent1">
                    <a:lumMod val="50000"/>
                  </a:schemeClr>
                </a:solidFill>
                <a:latin typeface="+mn-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b">
            <a:normAutofit/>
          </a:bodyPr>
          <a:lstStyle>
            <a:lvl1pPr marL="0" indent="0" algn="l">
              <a:buNone/>
              <a:defRPr lang="en-US" sz="1800" b="1" i="1" kern="1200" dirty="0">
                <a:solidFill>
                  <a:schemeClr val="accent2">
                    <a:lumMod val="50000"/>
                  </a:schemeClr>
                </a:solidFill>
                <a:latin typeface="Cambria"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ltLang="zh-TW" dirty="0" smtClean="0"/>
              <a:t>Click to edit Master title style</a:t>
            </a:r>
            <a:endParaRPr lang="zh-TW" altLang="en-US" dirty="0"/>
          </a:p>
        </p:txBody>
      </p:sp>
      <p:sp>
        <p:nvSpPr>
          <p:cNvPr id="3" name="Date Placeholder 2"/>
          <p:cNvSpPr>
            <a:spLocks noGrp="1"/>
          </p:cNvSpPr>
          <p:nvPr>
            <p:ph type="dt" sz="half" idx="10"/>
          </p:nvPr>
        </p:nvSpPr>
        <p:spPr/>
        <p:txBody>
          <a:bodyPr/>
          <a:lstStyle/>
          <a:p>
            <a:r>
              <a:rPr lang="en-US" altLang="zh-TW" smtClean="0"/>
              <a:t>2012/6/26</a:t>
            </a:r>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FDC3E15F-2C7D-4B55-832D-8C4B912CCA1F}" type="slidenum">
              <a:rPr lang="zh-TW" altLang="en-US" smtClean="0"/>
              <a:pPr/>
              <a:t>‹#›</a:t>
            </a:fld>
            <a:endParaRPr lang="zh-TW" altLang="en-US"/>
          </a:p>
        </p:txBody>
      </p:sp>
      <p:sp>
        <p:nvSpPr>
          <p:cNvPr id="8" name="Rectangle 7"/>
          <p:cNvSpPr/>
          <p:nvPr userDrawn="1"/>
        </p:nvSpPr>
        <p:spPr>
          <a:xfrm>
            <a:off x="395536" y="1124744"/>
            <a:ext cx="7704856" cy="72008"/>
          </a:xfrm>
          <a:prstGeom prst="rect">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0" scaled="1"/>
            <a:tileRect/>
          </a:gradFill>
          <a:ln>
            <a:solidFill>
              <a:schemeClr val="bg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Tree>
    <p:extLst>
      <p:ext uri="{BB962C8B-B14F-4D97-AF65-F5344CB8AC3E}">
        <p14:creationId xmlns="" xmlns:p14="http://schemas.microsoft.com/office/powerpoint/2010/main" val="9901076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lgn="r">
              <a:defRPr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defTabSz="914400" rtl="0" eaLnBrk="1" latinLnBrk="0" hangingPunct="1">
        <a:spcBef>
          <a:spcPct val="0"/>
        </a:spcBef>
        <a:buNone/>
        <a:defRPr sz="4400" b="1" i="1" kern="1200">
          <a:solidFill>
            <a:schemeClr val="accent5">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2800" kern="1200">
          <a:solidFill>
            <a:schemeClr val="tx2">
              <a:lumMod val="75000"/>
            </a:schemeClr>
          </a:solidFill>
          <a:latin typeface="Cambria" pitchFamily="18" charset="0"/>
          <a:ea typeface="+mn-ea"/>
          <a:cs typeface="+mn-cs"/>
        </a:defRPr>
      </a:lvl1pPr>
      <a:lvl2pPr marL="742950" indent="-285750" algn="l" defTabSz="914400" rtl="0" eaLnBrk="1" latinLnBrk="0" hangingPunct="1">
        <a:spcBef>
          <a:spcPct val="20000"/>
        </a:spcBef>
        <a:buClr>
          <a:schemeClr val="accent3">
            <a:lumMod val="50000"/>
          </a:schemeClr>
        </a:buClr>
        <a:buFont typeface="Wingdings" pitchFamily="2" charset="2"/>
        <a:buChar char="§"/>
        <a:defRPr sz="2400" kern="1200">
          <a:solidFill>
            <a:schemeClr val="accent3">
              <a:lumMod val="50000"/>
            </a:schemeClr>
          </a:solidFill>
          <a:latin typeface="Cambria" pitchFamily="18" charset="0"/>
          <a:ea typeface="+mn-ea"/>
          <a:cs typeface="+mn-cs"/>
        </a:defRPr>
      </a:lvl2pPr>
      <a:lvl3pPr marL="1143000" indent="-228600" algn="l" defTabSz="914400" rtl="0" eaLnBrk="1" latinLnBrk="0" hangingPunct="1">
        <a:spcBef>
          <a:spcPct val="20000"/>
        </a:spcBef>
        <a:buClr>
          <a:schemeClr val="accent4">
            <a:lumMod val="50000"/>
          </a:schemeClr>
        </a:buClr>
        <a:buFont typeface="Arial"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71600"/>
            <a:ext cx="7772400" cy="1905000"/>
          </a:xfrm>
        </p:spPr>
        <p:txBody>
          <a:bodyPr>
            <a:normAutofit/>
          </a:bodyPr>
          <a:lstStyle/>
          <a:p>
            <a:r>
              <a:rPr lang="en-US" altLang="zh-TW" sz="4000" dirty="0" smtClean="0">
                <a:effectLst>
                  <a:outerShdw blurRad="38100" dist="38100" dir="2700000" algn="tl">
                    <a:srgbClr val="000000">
                      <a:alpha val="43137"/>
                    </a:srgbClr>
                  </a:outerShdw>
                </a:effectLst>
              </a:rPr>
              <a:t>Virtualization</a:t>
            </a:r>
            <a:r>
              <a:rPr lang="zh-TW" altLang="en-US" sz="4000" dirty="0" smtClean="0">
                <a:effectLst>
                  <a:outerShdw blurRad="38100" dist="38100" dir="2700000" algn="tl">
                    <a:srgbClr val="000000">
                      <a:alpha val="43137"/>
                    </a:srgbClr>
                  </a:outerShdw>
                </a:effectLst>
              </a:rPr>
              <a:t> </a:t>
            </a:r>
            <a:r>
              <a:rPr lang="en-US" altLang="zh-TW" sz="4000" dirty="0">
                <a:effectLst>
                  <a:outerShdw blurRad="38100" dist="38100" dir="2700000" algn="tl">
                    <a:srgbClr val="000000">
                      <a:alpha val="43137"/>
                    </a:srgbClr>
                  </a:outerShdw>
                </a:effectLst>
              </a:rPr>
              <a:t>Technique</a:t>
            </a:r>
            <a:endParaRPr lang="en-US" sz="4000" i="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257300" y="3200400"/>
            <a:ext cx="6629400" cy="2362200"/>
          </a:xfrm>
        </p:spPr>
        <p:txBody>
          <a:bodyPr>
            <a:normAutofit/>
          </a:bodyPr>
          <a:lstStyle/>
          <a:p>
            <a:pPr algn="ctr"/>
            <a:endParaRPr lang="en-US" altLang="zh-TW" sz="3200" i="0" dirty="0" smtClean="0">
              <a:effectLst>
                <a:outerShdw blurRad="38100" dist="38100" dir="2700000" algn="tl">
                  <a:srgbClr val="000000">
                    <a:alpha val="43137"/>
                  </a:srgbClr>
                </a:outerShdw>
              </a:effectLst>
              <a:latin typeface="標楷體" pitchFamily="65" charset="-120"/>
              <a:ea typeface="標楷體" pitchFamily="65" charset="-120"/>
            </a:endParaRPr>
          </a:p>
          <a:p>
            <a:pPr algn="ctr"/>
            <a:r>
              <a:rPr lang="en-US" altLang="zh-TW" sz="3200" i="0" dirty="0" smtClean="0">
                <a:effectLst>
                  <a:outerShdw blurRad="38100" dist="38100" dir="2700000" algn="tl">
                    <a:srgbClr val="000000">
                      <a:alpha val="43137"/>
                    </a:srgbClr>
                  </a:outerShdw>
                </a:effectLst>
                <a:latin typeface="標楷體" pitchFamily="65" charset="-120"/>
                <a:ea typeface="標楷體" pitchFamily="65" charset="-120"/>
              </a:rPr>
              <a:t>System</a:t>
            </a:r>
            <a:r>
              <a:rPr lang="zh-TW" altLang="en-US" sz="3200" i="0" dirty="0" smtClean="0">
                <a:effectLst>
                  <a:outerShdw blurRad="38100" dist="38100" dir="2700000" algn="tl">
                    <a:srgbClr val="000000">
                      <a:alpha val="43137"/>
                    </a:srgbClr>
                  </a:outerShdw>
                </a:effectLst>
                <a:latin typeface="標楷體" pitchFamily="65" charset="-120"/>
                <a:ea typeface="標楷體" pitchFamily="65" charset="-120"/>
              </a:rPr>
              <a:t> </a:t>
            </a:r>
            <a:r>
              <a:rPr lang="en-US" altLang="zh-TW" sz="3200" i="0" dirty="0" smtClean="0">
                <a:effectLst>
                  <a:outerShdw blurRad="38100" dist="38100" dir="2700000" algn="tl">
                    <a:srgbClr val="000000">
                      <a:alpha val="43137"/>
                    </a:srgbClr>
                  </a:outerShdw>
                </a:effectLst>
                <a:latin typeface="標楷體" pitchFamily="65" charset="-120"/>
                <a:ea typeface="標楷體" pitchFamily="65" charset="-120"/>
              </a:rPr>
              <a:t>Virtualization</a:t>
            </a:r>
            <a:endParaRPr lang="en-US" altLang="zh-TW" sz="2800" i="0" dirty="0">
              <a:latin typeface="標楷體" pitchFamily="65" charset="-120"/>
              <a:ea typeface="標楷體" pitchFamily="65" charset="-120"/>
            </a:endParaRPr>
          </a:p>
          <a:p>
            <a:pPr algn="ctr"/>
            <a:r>
              <a:rPr altLang="zh-TW" sz="1600" i="0" smtClean="0">
                <a:effectLst>
                  <a:outerShdw blurRad="38100" dist="38100" dir="2700000" algn="tl">
                    <a:srgbClr val="000000">
                      <a:alpha val="43137"/>
                    </a:srgbClr>
                  </a:outerShdw>
                </a:effectLst>
                <a:latin typeface="標楷體" pitchFamily="65" charset="-120"/>
                <a:ea typeface="標楷體" pitchFamily="65" charset="-120"/>
              </a:rPr>
              <a:t>Credit: </a:t>
            </a:r>
            <a:endParaRPr lang="en-US" altLang="zh-TW" sz="1600" i="0" dirty="0">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Virtualization Concept</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533399" y="1371599"/>
            <a:ext cx="8229600" cy="49377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of Virtualization</a:t>
            </a:r>
            <a:endParaRPr lang="en-US" dirty="0"/>
          </a:p>
        </p:txBody>
      </p:sp>
      <p:sp>
        <p:nvSpPr>
          <p:cNvPr id="3" name="Content Placeholder 2"/>
          <p:cNvSpPr>
            <a:spLocks noGrp="1"/>
          </p:cNvSpPr>
          <p:nvPr>
            <p:ph idx="1"/>
          </p:nvPr>
        </p:nvSpPr>
        <p:spPr/>
        <p:txBody>
          <a:bodyPr/>
          <a:lstStyle/>
          <a:p>
            <a:r>
              <a:rPr lang="en-US" dirty="0" smtClean="0"/>
              <a:t>User Virtualization</a:t>
            </a:r>
          </a:p>
          <a:p>
            <a:r>
              <a:rPr lang="en-US" dirty="0" smtClean="0"/>
              <a:t>Application Virtualization</a:t>
            </a:r>
          </a:p>
          <a:p>
            <a:r>
              <a:rPr lang="en-US" dirty="0" smtClean="0"/>
              <a:t>Desktop Virtualization</a:t>
            </a:r>
          </a:p>
          <a:p>
            <a:r>
              <a:rPr lang="en-US" dirty="0" smtClean="0"/>
              <a:t>Service Virtualization</a:t>
            </a:r>
          </a:p>
          <a:p>
            <a:r>
              <a:rPr lang="en-US" dirty="0" smtClean="0"/>
              <a:t>OS Virtualization</a:t>
            </a:r>
          </a:p>
          <a:p>
            <a:r>
              <a:rPr lang="en-US" dirty="0" smtClean="0"/>
              <a:t>Server Virtualization</a:t>
            </a:r>
          </a:p>
          <a:p>
            <a:r>
              <a:rPr lang="en-US" dirty="0" smtClean="0"/>
              <a:t>Storage Virtualization</a:t>
            </a:r>
          </a:p>
          <a:p>
            <a:r>
              <a:rPr lang="en-US" dirty="0" smtClean="0"/>
              <a:t>Network Virtualization</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 Virtualization</a:t>
            </a:r>
            <a:endParaRPr lang="en-US" dirty="0"/>
          </a:p>
        </p:txBody>
      </p:sp>
      <p:sp>
        <p:nvSpPr>
          <p:cNvPr id="3" name="Content Placeholder 2"/>
          <p:cNvSpPr>
            <a:spLocks noGrp="1"/>
          </p:cNvSpPr>
          <p:nvPr>
            <p:ph idx="1"/>
          </p:nvPr>
        </p:nvSpPr>
        <p:spPr/>
        <p:txBody>
          <a:bodyPr/>
          <a:lstStyle/>
          <a:p>
            <a:r>
              <a:rPr lang="en-US" dirty="0" smtClean="0"/>
              <a:t>Multiple isolated user spaces on the same operating system</a:t>
            </a:r>
          </a:p>
          <a:p>
            <a:r>
              <a:rPr lang="en-US" dirty="0" smtClean="0"/>
              <a:t>Multiple users can remotely login and use the system. Only one operating system instance</a:t>
            </a:r>
          </a:p>
          <a:p>
            <a:r>
              <a:rPr lang="en-US" dirty="0" smtClean="0"/>
              <a:t>Guest operating system is similar or same as the host E.g., Windows on Windows</a:t>
            </a:r>
          </a:p>
          <a:p>
            <a:r>
              <a:rPr lang="en-US" dirty="0" smtClean="0"/>
              <a:t>Applications of one user cannot affect other users aka Jails =&gt; Can be used to run suspect software E.g., </a:t>
            </a:r>
            <a:r>
              <a:rPr lang="en-US" dirty="0" err="1" smtClean="0"/>
              <a:t>iCore</a:t>
            </a:r>
            <a:r>
              <a:rPr lang="en-US" dirty="0" smtClean="0"/>
              <a:t> Virtual Accounts and </a:t>
            </a:r>
            <a:r>
              <a:rPr lang="en-US" dirty="0" err="1" smtClean="0"/>
              <a:t>Sandboxie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Virtualization</a:t>
            </a:r>
            <a:endParaRPr lang="en-US" dirty="0"/>
          </a:p>
        </p:txBody>
      </p:sp>
      <p:sp>
        <p:nvSpPr>
          <p:cNvPr id="3" name="Content Placeholder 2"/>
          <p:cNvSpPr>
            <a:spLocks noGrp="1"/>
          </p:cNvSpPr>
          <p:nvPr>
            <p:ph idx="1"/>
          </p:nvPr>
        </p:nvSpPr>
        <p:spPr>
          <a:xfrm>
            <a:off x="457200" y="1295400"/>
            <a:ext cx="8229600" cy="4419599"/>
          </a:xfrm>
        </p:spPr>
        <p:txBody>
          <a:bodyPr>
            <a:noAutofit/>
          </a:bodyPr>
          <a:lstStyle/>
          <a:p>
            <a:r>
              <a:rPr lang="en-US" sz="2800" dirty="0" smtClean="0"/>
              <a:t>A Desktop system with multiple operating systems. Example: Mac OS X and Windows at the same time Parallels Desktop for Mac</a:t>
            </a:r>
          </a:p>
          <a:p>
            <a:r>
              <a:rPr lang="en-US" sz="2800" dirty="0" smtClean="0"/>
              <a:t>Hypervisor type 1 similar to server virtualization</a:t>
            </a:r>
          </a:p>
          <a:p>
            <a:r>
              <a:rPr lang="en-US" sz="2800" dirty="0" smtClean="0"/>
              <a:t>Useful for testing software on multiple OS</a:t>
            </a:r>
          </a:p>
          <a:p>
            <a:r>
              <a:rPr lang="en-US" sz="2800" dirty="0" smtClean="0"/>
              <a:t>Reduced hardware cost</a:t>
            </a:r>
          </a:p>
          <a:p>
            <a:r>
              <a:rPr lang="en-US" sz="2800" dirty="0" smtClean="0"/>
              <a:t>This is local desktop virtualization</a:t>
            </a:r>
            <a:endParaRPr lang="en-US" sz="2800" dirty="0"/>
          </a:p>
        </p:txBody>
      </p:sp>
      <p:pic>
        <p:nvPicPr>
          <p:cNvPr id="2050" name="Picture 2"/>
          <p:cNvPicPr>
            <a:picLocks noChangeAspect="1" noChangeArrowheads="1"/>
          </p:cNvPicPr>
          <p:nvPr/>
        </p:nvPicPr>
        <p:blipFill>
          <a:blip r:embed="rId2"/>
          <a:srcRect/>
          <a:stretch>
            <a:fillRect/>
          </a:stretch>
        </p:blipFill>
        <p:spPr bwMode="auto">
          <a:xfrm>
            <a:off x="5867400" y="4953000"/>
            <a:ext cx="2914650" cy="1247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Virtualization (thin client)</a:t>
            </a:r>
            <a:endParaRPr lang="en-US" dirty="0"/>
          </a:p>
        </p:txBody>
      </p:sp>
      <p:sp>
        <p:nvSpPr>
          <p:cNvPr id="3" name="Content Placeholder 2"/>
          <p:cNvSpPr>
            <a:spLocks noGrp="1"/>
          </p:cNvSpPr>
          <p:nvPr>
            <p:ph idx="1"/>
          </p:nvPr>
        </p:nvSpPr>
        <p:spPr/>
        <p:txBody>
          <a:bodyPr>
            <a:normAutofit lnSpcReduction="10000"/>
          </a:bodyPr>
          <a:lstStyle/>
          <a:p>
            <a:r>
              <a:rPr lang="en-US" dirty="0" smtClean="0"/>
              <a:t>Also called Remote Desktop Virtualization or Virtual Desktop Infrastructure (VDI or Access Virtualization</a:t>
            </a:r>
          </a:p>
          <a:p>
            <a:r>
              <a:rPr lang="en-US" dirty="0" smtClean="0"/>
              <a:t>Remote server provides most of the computing and storage resources</a:t>
            </a:r>
          </a:p>
          <a:p>
            <a:r>
              <a:rPr lang="en-US" dirty="0" smtClean="0"/>
              <a:t>All programs and data is stored on remote servers</a:t>
            </a:r>
          </a:p>
          <a:p>
            <a:r>
              <a:rPr lang="en-US" dirty="0" smtClean="0"/>
              <a:t>Local computer is simple with limited resources</a:t>
            </a:r>
          </a:p>
          <a:p>
            <a:r>
              <a:rPr lang="en-US" dirty="0" smtClean="0"/>
              <a:t>Easy maintenance and upgrades</a:t>
            </a:r>
          </a:p>
          <a:p>
            <a:r>
              <a:rPr lang="en-US" dirty="0" smtClean="0"/>
              <a:t>Users can log in on any client</a:t>
            </a:r>
          </a:p>
          <a:p>
            <a:r>
              <a:rPr lang="en-US" dirty="0" smtClean="0"/>
              <a:t>Significant energy savings. Example: Chrome books, Zero Client: Power cable only. USB and communication via </a:t>
            </a:r>
            <a:r>
              <a:rPr lang="en-US" dirty="0" err="1" smtClean="0"/>
              <a:t>WiFi</a:t>
            </a: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a:t>
            </a:r>
            <a:r>
              <a:rPr lang="en-US" dirty="0" err="1" smtClean="0"/>
              <a:t>VIrtualization</a:t>
            </a:r>
            <a:endParaRPr lang="en-US" dirty="0"/>
          </a:p>
        </p:txBody>
      </p:sp>
      <p:sp>
        <p:nvSpPr>
          <p:cNvPr id="3" name="Content Placeholder 2"/>
          <p:cNvSpPr>
            <a:spLocks noGrp="1"/>
          </p:cNvSpPr>
          <p:nvPr>
            <p:ph idx="1"/>
          </p:nvPr>
        </p:nvSpPr>
        <p:spPr>
          <a:xfrm>
            <a:off x="457200" y="1600201"/>
            <a:ext cx="8229600" cy="3962400"/>
          </a:xfrm>
        </p:spPr>
        <p:txBody>
          <a:bodyPr/>
          <a:lstStyle/>
          <a:p>
            <a:r>
              <a:rPr lang="en-US" dirty="0" smtClean="0"/>
              <a:t>Allows an application to run on many different operating</a:t>
            </a:r>
            <a:br>
              <a:rPr lang="en-US" dirty="0" smtClean="0"/>
            </a:br>
            <a:r>
              <a:rPr lang="en-US" dirty="0" smtClean="0"/>
              <a:t>systems and hardware </a:t>
            </a:r>
          </a:p>
          <a:p>
            <a:r>
              <a:rPr lang="en-US" dirty="0" smtClean="0"/>
              <a:t>Application byte code can run on different processors and</a:t>
            </a:r>
            <a:br>
              <a:rPr lang="en-US" dirty="0" smtClean="0"/>
            </a:br>
            <a:r>
              <a:rPr lang="en-US" dirty="0" smtClean="0"/>
              <a:t>operating systems usually using an interpreter or just-in-time (run-time) compilation. Examples: Java Virtual Machine (JVM)</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Virtualization</a:t>
            </a:r>
            <a:endParaRPr lang="en-US" dirty="0"/>
          </a:p>
        </p:txBody>
      </p:sp>
      <p:sp>
        <p:nvSpPr>
          <p:cNvPr id="3" name="Content Placeholder 2"/>
          <p:cNvSpPr>
            <a:spLocks noGrp="1"/>
          </p:cNvSpPr>
          <p:nvPr>
            <p:ph idx="1"/>
          </p:nvPr>
        </p:nvSpPr>
        <p:spPr>
          <a:xfrm>
            <a:off x="457200" y="1066800"/>
            <a:ext cx="8229600" cy="2819400"/>
          </a:xfrm>
        </p:spPr>
        <p:txBody>
          <a:bodyPr>
            <a:normAutofit/>
          </a:bodyPr>
          <a:lstStyle/>
          <a:p>
            <a:r>
              <a:rPr lang="en-US" dirty="0" smtClean="0"/>
              <a:t>Service is similar to but different from applications in that they are hidden from the end user. Example services: Firewall, load balancer, Proxy Server</a:t>
            </a:r>
          </a:p>
          <a:p>
            <a:r>
              <a:rPr lang="en-US" dirty="0" smtClean="0"/>
              <a:t>Service virtualization: Virtual appliances implemented in</a:t>
            </a:r>
            <a:br>
              <a:rPr lang="en-US" dirty="0" smtClean="0"/>
            </a:br>
            <a:r>
              <a:rPr lang="en-US" dirty="0" smtClean="0"/>
              <a:t>software. </a:t>
            </a:r>
          </a:p>
          <a:p>
            <a:r>
              <a:rPr lang="en-US" dirty="0" smtClean="0"/>
              <a:t>A load balancer’s IP address is advertised outside. It distributes the load to multiple servers.</a:t>
            </a:r>
            <a:endParaRPr lang="en-US" dirty="0"/>
          </a:p>
        </p:txBody>
      </p:sp>
      <p:pic>
        <p:nvPicPr>
          <p:cNvPr id="3074" name="Picture 2"/>
          <p:cNvPicPr>
            <a:picLocks noChangeAspect="1" noChangeArrowheads="1"/>
          </p:cNvPicPr>
          <p:nvPr/>
        </p:nvPicPr>
        <p:blipFill>
          <a:blip r:embed="rId2"/>
          <a:srcRect/>
          <a:stretch>
            <a:fillRect/>
          </a:stretch>
        </p:blipFill>
        <p:spPr bwMode="auto">
          <a:xfrm>
            <a:off x="1905000" y="4419600"/>
            <a:ext cx="5000625" cy="2076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Experience Virtualization</a:t>
            </a:r>
            <a:endParaRPr lang="en-US" dirty="0"/>
          </a:p>
        </p:txBody>
      </p:sp>
      <p:sp>
        <p:nvSpPr>
          <p:cNvPr id="3" name="Content Placeholder 2"/>
          <p:cNvSpPr>
            <a:spLocks noGrp="1"/>
          </p:cNvSpPr>
          <p:nvPr>
            <p:ph idx="1"/>
          </p:nvPr>
        </p:nvSpPr>
        <p:spPr/>
        <p:txBody>
          <a:bodyPr/>
          <a:lstStyle/>
          <a:p>
            <a:r>
              <a:rPr lang="en-US" dirty="0" smtClean="0"/>
              <a:t>Aka User Virtualization. </a:t>
            </a:r>
          </a:p>
          <a:p>
            <a:r>
              <a:rPr lang="en-US" dirty="0" smtClean="0"/>
              <a:t>Users see the same application interface regardless of the device: laptop, </a:t>
            </a:r>
            <a:r>
              <a:rPr lang="en-US" dirty="0" err="1" smtClean="0"/>
              <a:t>tablet,Smart</a:t>
            </a:r>
            <a:r>
              <a:rPr lang="en-US" dirty="0" smtClean="0"/>
              <a:t> Phone.</a:t>
            </a:r>
          </a:p>
          <a:p>
            <a:r>
              <a:rPr lang="en-US" dirty="0" smtClean="0"/>
              <a:t>Users can roam from device to device</a:t>
            </a:r>
          </a:p>
          <a:p>
            <a:r>
              <a:rPr lang="en-US" dirty="0" smtClean="0"/>
              <a:t>User profiles and application settings are stored in a central data center or cloud. Example: Microsoft UE-V</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Virtual Machine</a:t>
            </a:r>
            <a:endParaRPr lang="en-US" dirty="0"/>
          </a:p>
        </p:txBody>
      </p:sp>
      <p:sp>
        <p:nvSpPr>
          <p:cNvPr id="3" name="Content Placeholder 2"/>
          <p:cNvSpPr>
            <a:spLocks noGrp="1"/>
          </p:cNvSpPr>
          <p:nvPr>
            <p:ph idx="1"/>
          </p:nvPr>
        </p:nvSpPr>
        <p:spPr>
          <a:xfrm>
            <a:off x="457200" y="1371600"/>
            <a:ext cx="8229600" cy="4754563"/>
          </a:xfrm>
        </p:spPr>
        <p:txBody>
          <a:bodyPr>
            <a:normAutofit lnSpcReduction="10000"/>
          </a:bodyPr>
          <a:lstStyle/>
          <a:p>
            <a:r>
              <a:rPr lang="en-US" dirty="0" smtClean="0"/>
              <a:t>One computing environment running on multiple computers. </a:t>
            </a:r>
          </a:p>
          <a:p>
            <a:r>
              <a:rPr lang="en-US" dirty="0" smtClean="0"/>
              <a:t>PVM is also the name of an open source software that allows running a program in parallel on multiple machines. </a:t>
            </a:r>
          </a:p>
          <a:p>
            <a:r>
              <a:rPr lang="en-US" dirty="0" smtClean="0"/>
              <a:t>Now grid computing and cluster computing is generally used.</a:t>
            </a:r>
          </a:p>
          <a:p>
            <a:r>
              <a:rPr lang="en-US" dirty="0" smtClean="0"/>
              <a:t>Para-Virtualization</a:t>
            </a:r>
          </a:p>
          <a:p>
            <a:pPr lvl="1"/>
            <a:r>
              <a:rPr lang="en-US" dirty="0" smtClean="0"/>
              <a:t>Hypervisor offers special APIs for operations that are difficult to run in a virtual environment </a:t>
            </a:r>
          </a:p>
          <a:p>
            <a:pPr lvl="1"/>
            <a:r>
              <a:rPr lang="en-US" dirty="0" smtClean="0"/>
              <a:t>Requires modifying the guest OS. Requires source code for the guest OS. Change and recompile for the hypervisor. </a:t>
            </a:r>
          </a:p>
          <a:p>
            <a:pPr lvl="1"/>
            <a:r>
              <a:rPr lang="en-US" dirty="0" smtClean="0"/>
              <a:t>Example: </a:t>
            </a:r>
            <a:r>
              <a:rPr lang="en-US" dirty="0" err="1" smtClean="0"/>
              <a:t>paravirt</a:t>
            </a:r>
            <a:r>
              <a:rPr lang="en-US" dirty="0" smtClean="0"/>
              <a:t>-ops code in Linux provides a hypervisor agnostic interface between the hypervisor and guest kernels.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a:t>
            </a:r>
            <a:endParaRPr lang="en-US" dirty="0"/>
          </a:p>
        </p:txBody>
      </p:sp>
      <p:sp>
        <p:nvSpPr>
          <p:cNvPr id="3" name="Content Placeholder 2"/>
          <p:cNvSpPr>
            <a:spLocks noGrp="1"/>
          </p:cNvSpPr>
          <p:nvPr>
            <p:ph idx="1"/>
          </p:nvPr>
        </p:nvSpPr>
        <p:spPr>
          <a:xfrm>
            <a:off x="304800" y="1600200"/>
            <a:ext cx="4343400" cy="4525963"/>
          </a:xfrm>
        </p:spPr>
        <p:txBody>
          <a:bodyPr>
            <a:normAutofit/>
          </a:bodyPr>
          <a:lstStyle/>
          <a:p>
            <a:r>
              <a:rPr lang="en-US" dirty="0" smtClean="0"/>
              <a:t>Basic properties :</a:t>
            </a:r>
          </a:p>
          <a:p>
            <a:pPr lvl="1"/>
            <a:r>
              <a:rPr lang="en-US" dirty="0" smtClean="0"/>
              <a:t>Separate OS and hardware – </a:t>
            </a:r>
            <a:br>
              <a:rPr lang="en-US" dirty="0" smtClean="0"/>
            </a:br>
            <a:r>
              <a:rPr lang="en-US" dirty="0" smtClean="0"/>
              <a:t>break hardware dependencies</a:t>
            </a:r>
          </a:p>
          <a:p>
            <a:pPr lvl="1"/>
            <a:r>
              <a:rPr lang="en-US" dirty="0" smtClean="0"/>
              <a:t>OS and Application as single unit by encapsulation</a:t>
            </a:r>
          </a:p>
          <a:p>
            <a:pPr lvl="1"/>
            <a:r>
              <a:rPr lang="en-US" dirty="0" smtClean="0"/>
              <a:t>Strong fault and security isolation</a:t>
            </a:r>
          </a:p>
          <a:p>
            <a:pPr lvl="1"/>
            <a:r>
              <a:rPr lang="en-US" dirty="0" smtClean="0"/>
              <a:t>Standard, HW independent environments can be provisioned anywhere</a:t>
            </a:r>
          </a:p>
          <a:p>
            <a:pPr lvl="1"/>
            <a:r>
              <a:rPr lang="en-US" dirty="0" smtClean="0"/>
              <a:t>Flexibility to chose the right OS for the right application</a:t>
            </a:r>
          </a:p>
        </p:txBody>
      </p:sp>
      <p:pic>
        <p:nvPicPr>
          <p:cNvPr id="4" name="Picture 3" descr="3_app"/>
          <p:cNvPicPr>
            <a:picLocks noChangeAspect="1" noChangeArrowheads="1"/>
          </p:cNvPicPr>
          <p:nvPr/>
        </p:nvPicPr>
        <p:blipFill>
          <a:blip r:embed="rId2" cstate="print"/>
          <a:srcRect/>
          <a:stretch>
            <a:fillRect/>
          </a:stretch>
        </p:blipFill>
        <p:spPr bwMode="auto">
          <a:xfrm>
            <a:off x="4800600" y="1905000"/>
            <a:ext cx="4191000" cy="4092575"/>
          </a:xfrm>
          <a:prstGeom prst="rect">
            <a:avLst/>
          </a:prstGeom>
          <a:noFill/>
          <a:ln w="9525">
            <a:noFill/>
            <a:miter lim="800000"/>
            <a:headEnd/>
            <a:tailEnd/>
          </a:ln>
        </p:spPr>
      </p:pic>
    </p:spTree>
    <p:extLst>
      <p:ext uri="{BB962C8B-B14F-4D97-AF65-F5344CB8AC3E}">
        <p14:creationId xmlns="" xmlns:p14="http://schemas.microsoft.com/office/powerpoint/2010/main" val="2159460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143000"/>
            <a:ext cx="8229600" cy="5181600"/>
          </a:xfrm>
        </p:spPr>
        <p:txBody>
          <a:bodyPr>
            <a:noAutofit/>
          </a:bodyPr>
          <a:lstStyle/>
          <a:p>
            <a:r>
              <a:rPr lang="en-US" sz="2800" dirty="0" smtClean="0"/>
              <a:t>Server Virtualization</a:t>
            </a:r>
          </a:p>
          <a:p>
            <a:r>
              <a:rPr lang="en-US" sz="2800" dirty="0" smtClean="0"/>
              <a:t>Hypervisor??</a:t>
            </a:r>
          </a:p>
          <a:p>
            <a:r>
              <a:rPr lang="en-US" sz="2800" dirty="0" smtClean="0"/>
              <a:t>Cloud Virtualization?</a:t>
            </a:r>
          </a:p>
          <a:p>
            <a:r>
              <a:rPr lang="en-US" sz="2800" dirty="0" smtClean="0"/>
              <a:t>VMware on x86</a:t>
            </a:r>
          </a:p>
          <a:p>
            <a:r>
              <a:rPr lang="en-US" sz="2800" dirty="0" err="1" smtClean="0"/>
              <a:t>Xen</a:t>
            </a:r>
            <a:r>
              <a:rPr lang="en-US" sz="2800" dirty="0" smtClean="0"/>
              <a:t> on x86</a:t>
            </a:r>
          </a:p>
          <a:p>
            <a:r>
              <a:rPr lang="en-US" sz="2800" dirty="0" smtClean="0"/>
              <a:t>KVM on x86</a:t>
            </a:r>
          </a:p>
          <a:p>
            <a:r>
              <a:rPr lang="en-US" sz="2800" dirty="0" err="1" smtClean="0"/>
              <a:t>ARMvisor</a:t>
            </a:r>
            <a:r>
              <a:rPr lang="en-US" sz="2800" dirty="0" smtClean="0"/>
              <a:t> on ARM</a:t>
            </a:r>
          </a:p>
          <a:p>
            <a:pPr lvl="1"/>
            <a:r>
              <a:rPr lang="en-US" altLang="zh-TW" sz="2400" dirty="0"/>
              <a:t>CPU virtualization</a:t>
            </a:r>
          </a:p>
          <a:p>
            <a:pPr lvl="1"/>
            <a:r>
              <a:rPr lang="en-US" altLang="zh-TW" sz="2400" dirty="0"/>
              <a:t>Memory virtualization</a:t>
            </a:r>
          </a:p>
          <a:p>
            <a:pPr lvl="1"/>
            <a:r>
              <a:rPr lang="en-US" altLang="zh-TW" sz="2400" dirty="0"/>
              <a:t>I/O virtualization</a:t>
            </a:r>
          </a:p>
          <a:p>
            <a:pPr marL="457200" lvl="1" indent="0">
              <a:buNone/>
            </a:pP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 Virtualization Stack</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261938" y="1819275"/>
            <a:ext cx="8620125" cy="4657725"/>
          </a:xfrm>
          <a:prstGeom prst="rect">
            <a:avLst/>
          </a:prstGeom>
          <a:noFill/>
          <a:ln w="9525">
            <a:noFill/>
            <a:miter lim="800000"/>
            <a:headEnd/>
            <a:tailEnd/>
          </a:ln>
          <a:effectLst/>
        </p:spPr>
      </p:pic>
    </p:spTree>
    <p:extLst>
      <p:ext uri="{BB962C8B-B14F-4D97-AF65-F5344CB8AC3E}">
        <p14:creationId xmlns="" xmlns:p14="http://schemas.microsoft.com/office/powerpoint/2010/main" val="4248721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 Major Products</a:t>
            </a:r>
            <a:endParaRPr lang="en-US" dirty="0"/>
          </a:p>
        </p:txBody>
      </p:sp>
      <p:sp>
        <p:nvSpPr>
          <p:cNvPr id="3" name="Content Placeholder 2"/>
          <p:cNvSpPr>
            <a:spLocks noGrp="1"/>
          </p:cNvSpPr>
          <p:nvPr>
            <p:ph idx="1"/>
          </p:nvPr>
        </p:nvSpPr>
        <p:spPr/>
        <p:txBody>
          <a:bodyPr/>
          <a:lstStyle/>
          <a:p>
            <a:r>
              <a:rPr lang="en-US" dirty="0" smtClean="0"/>
              <a:t>VMware Server </a:t>
            </a:r>
          </a:p>
          <a:p>
            <a:pPr lvl="1"/>
            <a:r>
              <a:rPr lang="en-US" altLang="zh-TW" dirty="0"/>
              <a:t>A</a:t>
            </a:r>
            <a:r>
              <a:rPr lang="en-US" altLang="zh-TW" dirty="0" smtClean="0"/>
              <a:t> </a:t>
            </a:r>
            <a:r>
              <a:rPr lang="en-US" altLang="zh-TW" dirty="0"/>
              <a:t>free-of-charge virtualization-software server </a:t>
            </a:r>
            <a:r>
              <a:rPr lang="en-US" altLang="zh-TW" dirty="0" smtClean="0"/>
              <a:t>suite</a:t>
            </a:r>
          </a:p>
          <a:p>
            <a:pPr lvl="1"/>
            <a:r>
              <a:rPr lang="en-US" dirty="0" smtClean="0"/>
              <a:t>Run multiple servers on your server</a:t>
            </a:r>
          </a:p>
          <a:p>
            <a:pPr lvl="1"/>
            <a:r>
              <a:rPr lang="en-US" dirty="0" smtClean="0"/>
              <a:t>Hosted architecture</a:t>
            </a:r>
          </a:p>
          <a:p>
            <a:pPr lvl="1"/>
            <a:r>
              <a:rPr lang="en-US" dirty="0" smtClean="0"/>
              <a:t>Available for Linux hosts and Windows hosts</a:t>
            </a:r>
            <a:br>
              <a:rPr lang="en-US" dirty="0" smtClean="0"/>
            </a:br>
            <a:endParaRPr lang="en-US" dirty="0" smtClean="0"/>
          </a:p>
          <a:p>
            <a:r>
              <a:rPr lang="en-US" dirty="0" smtClean="0"/>
              <a:t>VMware ESX Server</a:t>
            </a:r>
          </a:p>
          <a:p>
            <a:pPr lvl="1"/>
            <a:r>
              <a:rPr lang="en-US" altLang="zh-TW" dirty="0" smtClean="0"/>
              <a:t>An </a:t>
            </a:r>
            <a:r>
              <a:rPr lang="en-US" altLang="zh-TW" dirty="0"/>
              <a:t>enterprise-level computer virtualization </a:t>
            </a:r>
            <a:r>
              <a:rPr lang="en-US" altLang="zh-TW" dirty="0" smtClean="0"/>
              <a:t>product</a:t>
            </a:r>
          </a:p>
          <a:p>
            <a:pPr lvl="1"/>
            <a:r>
              <a:rPr lang="en-US" dirty="0" smtClean="0"/>
              <a:t>Quality of service</a:t>
            </a:r>
          </a:p>
          <a:p>
            <a:pPr lvl="1"/>
            <a:r>
              <a:rPr lang="en-US" dirty="0" smtClean="0"/>
              <a:t>High-performance I/O</a:t>
            </a:r>
          </a:p>
          <a:p>
            <a:pPr lvl="1"/>
            <a:r>
              <a:rPr lang="en-US" dirty="0" smtClean="0"/>
              <a:t>Host-less architecture ( bare-metal )</a:t>
            </a:r>
          </a:p>
          <a:p>
            <a:endParaRPr lang="en-US" dirty="0"/>
          </a:p>
        </p:txBody>
      </p:sp>
    </p:spTree>
    <p:extLst>
      <p:ext uri="{BB962C8B-B14F-4D97-AF65-F5344CB8AC3E}">
        <p14:creationId xmlns="" xmlns:p14="http://schemas.microsoft.com/office/powerpoint/2010/main" val="41490141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 GSX Server Architecture</a:t>
            </a:r>
            <a:endParaRPr lang="en-US" dirty="0"/>
          </a:p>
        </p:txBody>
      </p:sp>
      <p:pic>
        <p:nvPicPr>
          <p:cNvPr id="7171" name="Picture 3"/>
          <p:cNvPicPr>
            <a:picLocks noGrp="1" noChangeAspect="1" noChangeArrowheads="1"/>
          </p:cNvPicPr>
          <p:nvPr>
            <p:ph idx="1"/>
          </p:nvPr>
        </p:nvPicPr>
        <p:blipFill>
          <a:blip r:embed="rId2" cstate="print"/>
          <a:srcRect/>
          <a:stretch>
            <a:fillRect/>
          </a:stretch>
        </p:blipFill>
        <p:spPr bwMode="auto">
          <a:xfrm>
            <a:off x="612775" y="1700925"/>
            <a:ext cx="7918450" cy="4395075"/>
          </a:xfrm>
          <a:prstGeom prst="rect">
            <a:avLst/>
          </a:prstGeom>
          <a:noFill/>
          <a:ln w="9525">
            <a:noFill/>
            <a:miter lim="800000"/>
            <a:headEnd/>
            <a:tailEnd/>
          </a:ln>
          <a:effectLst/>
        </p:spPr>
      </p:pic>
    </p:spTree>
    <p:extLst>
      <p:ext uri="{BB962C8B-B14F-4D97-AF65-F5344CB8AC3E}">
        <p14:creationId xmlns="" xmlns:p14="http://schemas.microsoft.com/office/powerpoint/2010/main" val="15947427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 ESX Server Architecture</a:t>
            </a:r>
            <a:endParaRPr lang="en-US" dirty="0"/>
          </a:p>
        </p:txBody>
      </p:sp>
      <p:pic>
        <p:nvPicPr>
          <p:cNvPr id="8194" name="Picture 2"/>
          <p:cNvPicPr>
            <a:picLocks noChangeAspect="1" noChangeArrowheads="1"/>
          </p:cNvPicPr>
          <p:nvPr/>
        </p:nvPicPr>
        <p:blipFill>
          <a:blip r:embed="rId3" cstate="print"/>
          <a:srcRect/>
          <a:stretch>
            <a:fillRect/>
          </a:stretch>
        </p:blipFill>
        <p:spPr bwMode="auto">
          <a:xfrm>
            <a:off x="315913" y="2057400"/>
            <a:ext cx="8510587" cy="3908425"/>
          </a:xfrm>
          <a:prstGeom prst="rect">
            <a:avLst/>
          </a:prstGeom>
          <a:noFill/>
          <a:ln w="9525">
            <a:noFill/>
            <a:miter lim="800000"/>
            <a:headEnd/>
            <a:tailEnd/>
          </a:ln>
          <a:effectLst/>
        </p:spPr>
      </p:pic>
    </p:spTree>
    <p:extLst>
      <p:ext uri="{BB962C8B-B14F-4D97-AF65-F5344CB8AC3E}">
        <p14:creationId xmlns="" xmlns:p14="http://schemas.microsoft.com/office/powerpoint/2010/main" val="17506968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Xen</a:t>
            </a:r>
            <a:endParaRPr lang="en-US" dirty="0"/>
          </a:p>
        </p:txBody>
      </p:sp>
      <p:sp>
        <p:nvSpPr>
          <p:cNvPr id="3" name="Content Placeholder 2"/>
          <p:cNvSpPr>
            <a:spLocks noGrp="1"/>
          </p:cNvSpPr>
          <p:nvPr>
            <p:ph idx="1"/>
          </p:nvPr>
        </p:nvSpPr>
        <p:spPr>
          <a:xfrm>
            <a:off x="457200" y="914400"/>
            <a:ext cx="8229600" cy="5257800"/>
          </a:xfrm>
        </p:spPr>
        <p:txBody>
          <a:bodyPr>
            <a:noAutofit/>
          </a:bodyPr>
          <a:lstStyle/>
          <a:p>
            <a:r>
              <a:rPr lang="en-US" dirty="0" smtClean="0"/>
              <a:t>Basic properties :</a:t>
            </a:r>
          </a:p>
          <a:p>
            <a:pPr lvl="1"/>
            <a:r>
              <a:rPr lang="en-US" dirty="0" smtClean="0"/>
              <a:t>Para-virtualization</a:t>
            </a:r>
          </a:p>
          <a:p>
            <a:pPr lvl="2"/>
            <a:r>
              <a:rPr lang="en-US" dirty="0" smtClean="0"/>
              <a:t>Achieve high performance even on its host architecture (x86) which has a reputation for non-cooperation with traditional virtualization techniques.</a:t>
            </a:r>
          </a:p>
          <a:p>
            <a:pPr lvl="1"/>
            <a:r>
              <a:rPr lang="en-US" dirty="0" smtClean="0"/>
              <a:t>Hardware assisted virtualization</a:t>
            </a:r>
          </a:p>
          <a:p>
            <a:pPr lvl="2"/>
            <a:r>
              <a:rPr lang="en-US" dirty="0" smtClean="0"/>
              <a:t>Both Intel and AMD have contributed modifications to </a:t>
            </a:r>
            <a:r>
              <a:rPr lang="en-US" dirty="0" err="1" smtClean="0"/>
              <a:t>Xen</a:t>
            </a:r>
            <a:r>
              <a:rPr lang="en-US" dirty="0" smtClean="0"/>
              <a:t> to support their respective Intel VT-x and AMD-V architecture extensions.</a:t>
            </a:r>
          </a:p>
          <a:p>
            <a:pPr lvl="1"/>
            <a:r>
              <a:rPr lang="en-US" dirty="0" smtClean="0"/>
              <a:t>Live migration</a:t>
            </a:r>
          </a:p>
          <a:p>
            <a:pPr lvl="2"/>
            <a:r>
              <a:rPr lang="en-US" dirty="0" smtClean="0"/>
              <a:t>The LAN iteratively copies the memory of the virtual machine to the destination without stopping its execution.</a:t>
            </a:r>
            <a:br>
              <a:rPr lang="en-US" dirty="0" smtClean="0"/>
            </a:br>
            <a:endParaRPr lang="en-US" dirty="0" smtClean="0"/>
          </a:p>
          <a:p>
            <a:r>
              <a:rPr lang="en-US" dirty="0" smtClean="0"/>
              <a:t>Implement system:</a:t>
            </a:r>
          </a:p>
          <a:p>
            <a:pPr lvl="1"/>
            <a:r>
              <a:rPr lang="en-US" dirty="0" smtClean="0"/>
              <a:t>Novell's SUSE Linux Enterprise 10</a:t>
            </a:r>
          </a:p>
          <a:p>
            <a:pPr lvl="1"/>
            <a:r>
              <a:rPr lang="en-US" dirty="0" smtClean="0"/>
              <a:t>Red Hat's RHEL 5</a:t>
            </a:r>
          </a:p>
          <a:p>
            <a:pPr lvl="1"/>
            <a:r>
              <a:rPr lang="en-US" dirty="0" smtClean="0"/>
              <a:t>Sun Microsystems' Solaris</a:t>
            </a:r>
          </a:p>
        </p:txBody>
      </p:sp>
    </p:spTree>
    <p:extLst>
      <p:ext uri="{BB962C8B-B14F-4D97-AF65-F5344CB8AC3E}">
        <p14:creationId xmlns="" xmlns:p14="http://schemas.microsoft.com/office/powerpoint/2010/main" val="991262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a:t>
            </a:r>
            <a:r>
              <a:rPr lang="en-US" dirty="0" err="1" smtClean="0"/>
              <a:t>Xen</a:t>
            </a:r>
            <a:r>
              <a:rPr lang="en-US" dirty="0" smtClean="0"/>
              <a:t> Architecture</a:t>
            </a:r>
            <a:endParaRPr lang="en-US"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838200" y="1143000"/>
            <a:ext cx="7239000" cy="5453108"/>
          </a:xfrm>
          <a:prstGeom prst="rect">
            <a:avLst/>
          </a:prstGeom>
          <a:noFill/>
          <a:ln w="9525">
            <a:noFill/>
            <a:miter lim="800000"/>
            <a:headEnd/>
            <a:tailEnd/>
          </a:ln>
          <a:effectLst/>
        </p:spPr>
      </p:pic>
    </p:spTree>
    <p:extLst>
      <p:ext uri="{BB962C8B-B14F-4D97-AF65-F5344CB8AC3E}">
        <p14:creationId xmlns="" xmlns:p14="http://schemas.microsoft.com/office/powerpoint/2010/main" val="24119207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Assistance in </a:t>
            </a:r>
            <a:r>
              <a:rPr lang="en-US" dirty="0" err="1" smtClean="0"/>
              <a:t>Xen</a:t>
            </a:r>
            <a:endParaRPr lang="en-US" dirty="0"/>
          </a:p>
        </p:txBody>
      </p:sp>
      <p:sp>
        <p:nvSpPr>
          <p:cNvPr id="3" name="Content Placeholder 2"/>
          <p:cNvSpPr>
            <a:spLocks noGrp="1"/>
          </p:cNvSpPr>
          <p:nvPr>
            <p:ph idx="1"/>
          </p:nvPr>
        </p:nvSpPr>
        <p:spPr>
          <a:xfrm>
            <a:off x="457200" y="1600200"/>
            <a:ext cx="8458200" cy="4724400"/>
          </a:xfrm>
        </p:spPr>
        <p:txBody>
          <a:bodyPr>
            <a:normAutofit/>
          </a:bodyPr>
          <a:lstStyle/>
          <a:p>
            <a:pPr>
              <a:lnSpc>
                <a:spcPct val="90000"/>
              </a:lnSpc>
            </a:pPr>
            <a:r>
              <a:rPr lang="en-GB" sz="2800" dirty="0" smtClean="0"/>
              <a:t>Hardware assistance :</a:t>
            </a:r>
          </a:p>
          <a:p>
            <a:pPr lvl="1">
              <a:lnSpc>
                <a:spcPct val="90000"/>
              </a:lnSpc>
            </a:pPr>
            <a:r>
              <a:rPr lang="en-US" dirty="0" smtClean="0"/>
              <a:t>CPU provides </a:t>
            </a:r>
            <a:r>
              <a:rPr lang="en-US" sz="1800" b="1" dirty="0" err="1" smtClean="0">
                <a:latin typeface="Consolas" pitchFamily="49" charset="0"/>
                <a:cs typeface="Consolas" pitchFamily="49" charset="0"/>
              </a:rPr>
              <a:t>VMExit</a:t>
            </a:r>
            <a:r>
              <a:rPr lang="en-US" dirty="0" smtClean="0"/>
              <a:t> for certain privileged instructions</a:t>
            </a:r>
          </a:p>
          <a:p>
            <a:pPr lvl="1">
              <a:lnSpc>
                <a:spcPct val="90000"/>
              </a:lnSpc>
            </a:pPr>
            <a:r>
              <a:rPr lang="en-US" dirty="0" smtClean="0"/>
              <a:t>Extend page tables used to </a:t>
            </a:r>
            <a:r>
              <a:rPr lang="en-US" dirty="0" err="1" smtClean="0"/>
              <a:t>virtualize</a:t>
            </a:r>
            <a:r>
              <a:rPr lang="en-US" dirty="0" smtClean="0"/>
              <a:t> memory</a:t>
            </a:r>
            <a:r>
              <a:rPr lang="en-GB" dirty="0" smtClean="0"/>
              <a:t/>
            </a:r>
            <a:br>
              <a:rPr lang="en-GB" dirty="0" smtClean="0"/>
            </a:br>
            <a:endParaRPr lang="en-GB" dirty="0" smtClean="0"/>
          </a:p>
          <a:p>
            <a:pPr>
              <a:lnSpc>
                <a:spcPct val="90000"/>
              </a:lnSpc>
            </a:pPr>
            <a:r>
              <a:rPr lang="en-GB" sz="2800" dirty="0" err="1" smtClean="0"/>
              <a:t>Xen</a:t>
            </a:r>
            <a:r>
              <a:rPr lang="en-GB" sz="2800" dirty="0" smtClean="0"/>
              <a:t> features :</a:t>
            </a:r>
          </a:p>
          <a:p>
            <a:pPr lvl="1">
              <a:lnSpc>
                <a:spcPct val="90000"/>
              </a:lnSpc>
            </a:pPr>
            <a:r>
              <a:rPr lang="en-GB" dirty="0" smtClean="0"/>
              <a:t>Enable Guest OS to be run without modification</a:t>
            </a:r>
          </a:p>
          <a:p>
            <a:pPr lvl="2">
              <a:lnSpc>
                <a:spcPct val="90000"/>
              </a:lnSpc>
            </a:pPr>
            <a:r>
              <a:rPr lang="en-GB" dirty="0" smtClean="0"/>
              <a:t>For example, legacy Linux and Windows</a:t>
            </a:r>
          </a:p>
          <a:p>
            <a:pPr lvl="1">
              <a:lnSpc>
                <a:spcPct val="90000"/>
              </a:lnSpc>
            </a:pPr>
            <a:r>
              <a:rPr lang="en-GB" dirty="0" smtClean="0"/>
              <a:t>Provide simple platform emulation</a:t>
            </a:r>
          </a:p>
          <a:p>
            <a:pPr lvl="2">
              <a:lnSpc>
                <a:spcPct val="90000"/>
              </a:lnSpc>
            </a:pPr>
            <a:r>
              <a:rPr lang="en-GB" dirty="0" smtClean="0"/>
              <a:t>BIOS, </a:t>
            </a:r>
            <a:r>
              <a:rPr lang="en-GB" dirty="0" err="1" smtClean="0"/>
              <a:t>apic</a:t>
            </a:r>
            <a:r>
              <a:rPr lang="en-GB" dirty="0" smtClean="0"/>
              <a:t>, </a:t>
            </a:r>
            <a:r>
              <a:rPr lang="en-GB" dirty="0" err="1" smtClean="0"/>
              <a:t>iopaic</a:t>
            </a:r>
            <a:r>
              <a:rPr lang="en-GB" dirty="0" smtClean="0"/>
              <a:t>, </a:t>
            </a:r>
            <a:r>
              <a:rPr lang="en-GB" dirty="0" err="1" smtClean="0"/>
              <a:t>rtc</a:t>
            </a:r>
            <a:r>
              <a:rPr lang="en-GB" dirty="0" smtClean="0"/>
              <a:t>, Net (pcnet32), IDE emulation</a:t>
            </a:r>
          </a:p>
          <a:p>
            <a:pPr lvl="1">
              <a:lnSpc>
                <a:spcPct val="90000"/>
              </a:lnSpc>
            </a:pPr>
            <a:r>
              <a:rPr lang="en-GB" dirty="0" smtClean="0"/>
              <a:t>Install </a:t>
            </a:r>
            <a:r>
              <a:rPr lang="en-GB" dirty="0" err="1" smtClean="0"/>
              <a:t>para</a:t>
            </a:r>
            <a:r>
              <a:rPr lang="en-GB" dirty="0" smtClean="0"/>
              <a:t>-virtualized drivers after booting for high-performance IO</a:t>
            </a:r>
          </a:p>
          <a:p>
            <a:pPr lvl="1">
              <a:lnSpc>
                <a:spcPct val="90000"/>
              </a:lnSpc>
            </a:pPr>
            <a:r>
              <a:rPr lang="en-GB" dirty="0" smtClean="0"/>
              <a:t>Possibility for CPU and memory </a:t>
            </a:r>
            <a:r>
              <a:rPr lang="en-GB" dirty="0" err="1" smtClean="0"/>
              <a:t>para</a:t>
            </a:r>
            <a:r>
              <a:rPr lang="en-GB" dirty="0" smtClean="0"/>
              <a:t>-virtualization</a:t>
            </a:r>
          </a:p>
          <a:p>
            <a:pPr lvl="2">
              <a:lnSpc>
                <a:spcPct val="90000"/>
              </a:lnSpc>
            </a:pPr>
            <a:r>
              <a:rPr lang="en-GB" dirty="0" smtClean="0"/>
              <a:t>Non-invasive hypervisor hints from OS</a:t>
            </a:r>
          </a:p>
        </p:txBody>
      </p:sp>
    </p:spTree>
    <p:extLst>
      <p:ext uri="{BB962C8B-B14F-4D97-AF65-F5344CB8AC3E}">
        <p14:creationId xmlns="" xmlns:p14="http://schemas.microsoft.com/office/powerpoint/2010/main" val="1046701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KVM</a:t>
            </a:r>
            <a:endParaRPr lang="en-US" dirty="0"/>
          </a:p>
        </p:txBody>
      </p:sp>
      <p:sp>
        <p:nvSpPr>
          <p:cNvPr id="3" name="Content Placeholder 2"/>
          <p:cNvSpPr>
            <a:spLocks noGrp="1"/>
          </p:cNvSpPr>
          <p:nvPr>
            <p:ph idx="1"/>
          </p:nvPr>
        </p:nvSpPr>
        <p:spPr/>
        <p:txBody>
          <a:bodyPr/>
          <a:lstStyle/>
          <a:p>
            <a:r>
              <a:rPr lang="en-US" dirty="0" smtClean="0"/>
              <a:t>KVM ( Kernel-based Virtual Machine)</a:t>
            </a:r>
          </a:p>
          <a:p>
            <a:pPr lvl="1"/>
            <a:r>
              <a:rPr lang="en-US" dirty="0" smtClean="0"/>
              <a:t>Linux host OS</a:t>
            </a:r>
          </a:p>
          <a:p>
            <a:pPr lvl="2"/>
            <a:r>
              <a:rPr lang="en-US" dirty="0" smtClean="0"/>
              <a:t>The kernel component of KVM is included in mainline Linux, as of 2.6.20.</a:t>
            </a:r>
          </a:p>
          <a:p>
            <a:pPr lvl="1"/>
            <a:r>
              <a:rPr lang="en-US" dirty="0" smtClean="0"/>
              <a:t>Full-virtualization</a:t>
            </a:r>
          </a:p>
          <a:p>
            <a:pPr lvl="2"/>
            <a:r>
              <a:rPr lang="en-US" dirty="0" smtClean="0"/>
              <a:t>KVM is a full virtualization solution for Linux on x86 hardware containing virtualization </a:t>
            </a:r>
            <a:r>
              <a:rPr lang="en-US" dirty="0" smtClean="0"/>
              <a:t>extensions. </a:t>
            </a:r>
            <a:endParaRPr lang="en-US" dirty="0" smtClean="0"/>
          </a:p>
          <a:p>
            <a:pPr lvl="2"/>
            <a:r>
              <a:rPr lang="en-US" dirty="0" smtClean="0"/>
              <a:t>Using KVM, one can run multiple virtual machines running unmodified Linux or Windows images.</a:t>
            </a:r>
          </a:p>
          <a:p>
            <a:pPr lvl="1"/>
            <a:r>
              <a:rPr lang="en-US" dirty="0" smtClean="0"/>
              <a:t>IO device model in KVM :</a:t>
            </a:r>
          </a:p>
          <a:p>
            <a:pPr lvl="2"/>
            <a:r>
              <a:rPr lang="en-US" dirty="0" smtClean="0"/>
              <a:t>KVM requires a modified QEMU for IO virtualization framework.</a:t>
            </a:r>
          </a:p>
          <a:p>
            <a:pPr lvl="2"/>
            <a:r>
              <a:rPr lang="en-US" dirty="0" smtClean="0"/>
              <a:t>Improve IO performance by </a:t>
            </a:r>
            <a:r>
              <a:rPr lang="en-US" sz="1600" b="1" dirty="0" err="1" smtClean="0">
                <a:latin typeface="Consolas" pitchFamily="49" charset="0"/>
                <a:cs typeface="Consolas" pitchFamily="49" charset="0"/>
              </a:rPr>
              <a:t>virtio</a:t>
            </a:r>
            <a:r>
              <a:rPr lang="en-US" dirty="0" smtClean="0"/>
              <a:t> </a:t>
            </a:r>
            <a:r>
              <a:rPr lang="en-US" dirty="0" err="1" smtClean="0"/>
              <a:t>para</a:t>
            </a:r>
            <a:r>
              <a:rPr lang="en-US" dirty="0" smtClean="0"/>
              <a:t>-virtualization framework.</a:t>
            </a:r>
          </a:p>
        </p:txBody>
      </p:sp>
    </p:spTree>
    <p:extLst>
      <p:ext uri="{BB962C8B-B14F-4D97-AF65-F5344CB8AC3E}">
        <p14:creationId xmlns="" xmlns:p14="http://schemas.microsoft.com/office/powerpoint/2010/main" val="188867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KVM Full Virtualization</a:t>
            </a:r>
            <a:endParaRPr lang="en-US" dirty="0"/>
          </a:p>
        </p:txBody>
      </p:sp>
      <p:sp>
        <p:nvSpPr>
          <p:cNvPr id="3" name="Content Placeholder 2"/>
          <p:cNvSpPr>
            <a:spLocks noGrp="1"/>
          </p:cNvSpPr>
          <p:nvPr>
            <p:ph idx="1"/>
          </p:nvPr>
        </p:nvSpPr>
        <p:spPr>
          <a:xfrm>
            <a:off x="457200" y="1219201"/>
            <a:ext cx="8229600" cy="1905000"/>
          </a:xfrm>
        </p:spPr>
        <p:txBody>
          <a:bodyPr/>
          <a:lstStyle/>
          <a:p>
            <a:r>
              <a:rPr lang="en-US" dirty="0" smtClean="0"/>
              <a:t>It consists of a loadable kernel module</a:t>
            </a:r>
          </a:p>
          <a:p>
            <a:pPr lvl="1"/>
            <a:r>
              <a:rPr lang="en-US" sz="1800" b="1" dirty="0" err="1" smtClean="0">
                <a:latin typeface="Consolas" pitchFamily="49" charset="0"/>
                <a:cs typeface="Consolas" pitchFamily="49" charset="0"/>
              </a:rPr>
              <a:t>kvm.ko</a:t>
            </a:r>
            <a:endParaRPr lang="en-US" b="1" dirty="0" smtClean="0">
              <a:latin typeface="Consolas" pitchFamily="49" charset="0"/>
              <a:cs typeface="Consolas" pitchFamily="49" charset="0"/>
            </a:endParaRPr>
          </a:p>
          <a:p>
            <a:pPr lvl="2"/>
            <a:r>
              <a:rPr lang="en-US" dirty="0" smtClean="0"/>
              <a:t>provides the core virtualization infrastructure</a:t>
            </a:r>
          </a:p>
          <a:p>
            <a:pPr lvl="1"/>
            <a:r>
              <a:rPr lang="en-US" sz="1800" b="1" dirty="0" err="1" smtClean="0">
                <a:latin typeface="Consolas" pitchFamily="49" charset="0"/>
                <a:cs typeface="Consolas" pitchFamily="49" charset="0"/>
              </a:rPr>
              <a:t>kvm-intel.ko</a:t>
            </a:r>
            <a:r>
              <a:rPr lang="en-US" dirty="0" smtClean="0"/>
              <a:t> / </a:t>
            </a:r>
            <a:r>
              <a:rPr lang="en-US" sz="1800" b="1" dirty="0" err="1" smtClean="0">
                <a:latin typeface="Consolas" pitchFamily="49" charset="0"/>
                <a:cs typeface="Consolas" pitchFamily="49" charset="0"/>
              </a:rPr>
              <a:t>kvm-amd.ko</a:t>
            </a:r>
            <a:endParaRPr lang="en-US" sz="1800" b="1" dirty="0" smtClean="0">
              <a:latin typeface="Consolas" pitchFamily="49" charset="0"/>
              <a:cs typeface="Consolas" pitchFamily="49" charset="0"/>
            </a:endParaRPr>
          </a:p>
          <a:p>
            <a:pPr lvl="2"/>
            <a:r>
              <a:rPr lang="en-US" dirty="0" smtClean="0"/>
              <a:t>processor specific modules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828800" y="3071810"/>
            <a:ext cx="5486400" cy="3633790"/>
          </a:xfrm>
          <a:prstGeom prst="rect">
            <a:avLst/>
          </a:prstGeom>
          <a:noFill/>
          <a:ln w="9525">
            <a:noFill/>
            <a:miter lim="800000"/>
            <a:headEnd/>
            <a:tailEnd/>
          </a:ln>
          <a:effectLst/>
        </p:spPr>
      </p:pic>
    </p:spTree>
    <p:extLst>
      <p:ext uri="{BB962C8B-B14F-4D97-AF65-F5344CB8AC3E}">
        <p14:creationId xmlns="" xmlns:p14="http://schemas.microsoft.com/office/powerpoint/2010/main" val="1104448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Device Model in KVM</a:t>
            </a:r>
            <a:endParaRPr lang="en-US" dirty="0"/>
          </a:p>
        </p:txBody>
      </p:sp>
      <p:sp>
        <p:nvSpPr>
          <p:cNvPr id="3" name="Content Placeholder 2"/>
          <p:cNvSpPr>
            <a:spLocks noGrp="1"/>
          </p:cNvSpPr>
          <p:nvPr>
            <p:ph idx="1"/>
          </p:nvPr>
        </p:nvSpPr>
        <p:spPr/>
        <p:txBody>
          <a:bodyPr/>
          <a:lstStyle/>
          <a:p>
            <a:r>
              <a:rPr lang="en-US" dirty="0" smtClean="0"/>
              <a:t>New approach with </a:t>
            </a:r>
            <a:r>
              <a:rPr lang="en-US" dirty="0" err="1" smtClean="0"/>
              <a:t>para</a:t>
            </a:r>
            <a:r>
              <a:rPr lang="en-US" dirty="0" smtClean="0"/>
              <a:t>-virtualization</a:t>
            </a:r>
            <a:endParaRPr lang="en-US" dirty="0"/>
          </a:p>
        </p:txBody>
      </p:sp>
      <p:pic>
        <p:nvPicPr>
          <p:cNvPr id="1026" name="Picture 2" descr="Driver abstractions with virtio"/>
          <p:cNvPicPr>
            <a:picLocks noChangeAspect="1" noChangeArrowheads="1"/>
          </p:cNvPicPr>
          <p:nvPr/>
        </p:nvPicPr>
        <p:blipFill>
          <a:blip r:embed="rId2" cstate="print"/>
          <a:srcRect/>
          <a:stretch>
            <a:fillRect/>
          </a:stretch>
        </p:blipFill>
        <p:spPr bwMode="auto">
          <a:xfrm>
            <a:off x="228600" y="2514600"/>
            <a:ext cx="8646691" cy="3733800"/>
          </a:xfrm>
          <a:prstGeom prst="rect">
            <a:avLst/>
          </a:prstGeom>
          <a:noFill/>
        </p:spPr>
      </p:pic>
    </p:spTree>
    <p:extLst>
      <p:ext uri="{BB962C8B-B14F-4D97-AF65-F5344CB8AC3E}">
        <p14:creationId xmlns="" xmlns:p14="http://schemas.microsoft.com/office/powerpoint/2010/main" val="3677198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Virtualization</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i="1" dirty="0" smtClean="0"/>
              <a:t>Virtualization means that Applications can use a resource</a:t>
            </a:r>
            <a:r>
              <a:rPr lang="en-US" dirty="0" smtClean="0"/>
              <a:t/>
            </a:r>
            <a:br>
              <a:rPr lang="en-US" dirty="0" smtClean="0"/>
            </a:br>
            <a:r>
              <a:rPr lang="en-US" i="1" dirty="0" smtClean="0"/>
              <a:t>without any concern for where it resides, what the technical</a:t>
            </a:r>
            <a:r>
              <a:rPr lang="en-US" dirty="0" smtClean="0"/>
              <a:t/>
            </a:r>
            <a:br>
              <a:rPr lang="en-US" dirty="0" smtClean="0"/>
            </a:br>
            <a:r>
              <a:rPr lang="en-US" i="1" dirty="0" smtClean="0"/>
              <a:t>interface is, how it has been implemented, which platform it</a:t>
            </a:r>
            <a:r>
              <a:rPr lang="en-US" dirty="0" smtClean="0"/>
              <a:t/>
            </a:r>
            <a:br>
              <a:rPr lang="en-US" dirty="0" smtClean="0"/>
            </a:br>
            <a:r>
              <a:rPr lang="en-US" i="1" dirty="0" smtClean="0"/>
              <a:t>uses, and how much of it is available</a:t>
            </a:r>
            <a:r>
              <a:rPr lang="en-US" dirty="0" smtClean="0"/>
              <a:t>.</a:t>
            </a:r>
          </a:p>
          <a:p>
            <a:r>
              <a:rPr lang="en-US" dirty="0" smtClean="0"/>
              <a:t>Reason to </a:t>
            </a:r>
            <a:r>
              <a:rPr lang="en-US" dirty="0" err="1" smtClean="0"/>
              <a:t>virtualize</a:t>
            </a:r>
            <a:endParaRPr lang="en-US" dirty="0" smtClean="0"/>
          </a:p>
          <a:p>
            <a:pPr lvl="1"/>
            <a:r>
              <a:rPr lang="en-US" dirty="0" smtClean="0">
                <a:solidFill>
                  <a:srgbClr val="FF0000"/>
                </a:solidFill>
              </a:rPr>
              <a:t>Sharing</a:t>
            </a:r>
            <a:r>
              <a:rPr lang="en-US" dirty="0" smtClean="0"/>
              <a:t>: Break up a large resource Large Capacity or high-speed E.g., Servers</a:t>
            </a:r>
          </a:p>
          <a:p>
            <a:pPr lvl="1"/>
            <a:r>
              <a:rPr lang="en-US" dirty="0" smtClean="0">
                <a:solidFill>
                  <a:srgbClr val="FF0000"/>
                </a:solidFill>
              </a:rPr>
              <a:t>Isolation</a:t>
            </a:r>
            <a:r>
              <a:rPr lang="en-US" dirty="0" smtClean="0"/>
              <a:t>: Protection from other tenants E.g., Virtual Private Network</a:t>
            </a:r>
          </a:p>
          <a:p>
            <a:pPr lvl="1"/>
            <a:r>
              <a:rPr lang="en-US" dirty="0" smtClean="0">
                <a:solidFill>
                  <a:srgbClr val="FF0000"/>
                </a:solidFill>
              </a:rPr>
              <a:t>Aggregating</a:t>
            </a:r>
            <a:r>
              <a:rPr lang="en-US" dirty="0" smtClean="0"/>
              <a:t>: Combine many resources in to one, e.g., storage</a:t>
            </a:r>
          </a:p>
          <a:p>
            <a:pPr lvl="1"/>
            <a:r>
              <a:rPr lang="en-US" dirty="0" smtClean="0">
                <a:solidFill>
                  <a:srgbClr val="FF0000"/>
                </a:solidFill>
              </a:rPr>
              <a:t>Dynamics</a:t>
            </a:r>
            <a:r>
              <a:rPr lang="en-US" dirty="0" smtClean="0"/>
              <a:t>: Fast allocation, Change/Mobility, load balancing, e.g.,</a:t>
            </a:r>
            <a:br>
              <a:rPr lang="en-US" dirty="0" smtClean="0"/>
            </a:br>
            <a:r>
              <a:rPr lang="en-US" dirty="0" smtClean="0"/>
              <a:t>virtual machines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Device Model in KVM</a:t>
            </a:r>
            <a:endParaRPr lang="en-US" dirty="0"/>
          </a:p>
        </p:txBody>
      </p:sp>
      <p:sp>
        <p:nvSpPr>
          <p:cNvPr id="3" name="Content Placeholder 2"/>
          <p:cNvSpPr>
            <a:spLocks noGrp="1"/>
          </p:cNvSpPr>
          <p:nvPr>
            <p:ph idx="1"/>
          </p:nvPr>
        </p:nvSpPr>
        <p:spPr>
          <a:xfrm>
            <a:off x="457200" y="1219200"/>
            <a:ext cx="8229600" cy="533400"/>
          </a:xfrm>
        </p:spPr>
        <p:txBody>
          <a:bodyPr/>
          <a:lstStyle/>
          <a:p>
            <a:r>
              <a:rPr lang="en-US" sz="2000" b="1" dirty="0" err="1" smtClean="0">
                <a:latin typeface="Consolas" pitchFamily="49" charset="0"/>
                <a:cs typeface="Consolas" pitchFamily="49" charset="0"/>
              </a:rPr>
              <a:t>virtio</a:t>
            </a:r>
            <a:r>
              <a:rPr lang="en-US" dirty="0" smtClean="0"/>
              <a:t> architecture</a:t>
            </a:r>
            <a:endParaRPr lang="en-US" dirty="0"/>
          </a:p>
        </p:txBody>
      </p:sp>
      <p:pic>
        <p:nvPicPr>
          <p:cNvPr id="147458" name="Picture 2" descr="High-level architecture"/>
          <p:cNvPicPr>
            <a:picLocks noChangeAspect="1" noChangeArrowheads="1"/>
          </p:cNvPicPr>
          <p:nvPr/>
        </p:nvPicPr>
        <p:blipFill>
          <a:blip r:embed="rId2" cstate="print"/>
          <a:srcRect/>
          <a:stretch>
            <a:fillRect/>
          </a:stretch>
        </p:blipFill>
        <p:spPr bwMode="auto">
          <a:xfrm>
            <a:off x="111554" y="1905000"/>
            <a:ext cx="9004038" cy="4572000"/>
          </a:xfrm>
          <a:prstGeom prst="rect">
            <a:avLst/>
          </a:prstGeom>
          <a:noFill/>
        </p:spPr>
      </p:pic>
    </p:spTree>
    <p:extLst>
      <p:ext uri="{BB962C8B-B14F-4D97-AF65-F5344CB8AC3E}">
        <p14:creationId xmlns="" xmlns:p14="http://schemas.microsoft.com/office/powerpoint/2010/main" val="840336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BFD7007-7423-44FB-BF0C-E6187985293B}" type="slidenum">
              <a:rPr lang="zh-TW" altLang="en-US" smtClean="0"/>
              <a:pPr/>
              <a:t>31</a:t>
            </a:fld>
            <a:endParaRPr lang="zh-TW" altLang="en-US"/>
          </a:p>
        </p:txBody>
      </p:sp>
      <p:sp>
        <p:nvSpPr>
          <p:cNvPr id="6" name="流程圖: 程序 5"/>
          <p:cNvSpPr/>
          <p:nvPr/>
        </p:nvSpPr>
        <p:spPr>
          <a:xfrm>
            <a:off x="424271" y="1196752"/>
            <a:ext cx="8612225" cy="648072"/>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KVM Trap Entry</a:t>
            </a:r>
            <a:endParaRPr lang="zh-TW" altLang="en-US" sz="2800" dirty="0"/>
          </a:p>
        </p:txBody>
      </p:sp>
      <p:grpSp>
        <p:nvGrpSpPr>
          <p:cNvPr id="111" name="群組 110"/>
          <p:cNvGrpSpPr/>
          <p:nvPr/>
        </p:nvGrpSpPr>
        <p:grpSpPr>
          <a:xfrm>
            <a:off x="3485483" y="1844824"/>
            <a:ext cx="2489800" cy="1800200"/>
            <a:chOff x="3485483" y="1844824"/>
            <a:chExt cx="2489800" cy="1800200"/>
          </a:xfrm>
        </p:grpSpPr>
        <p:sp>
          <p:nvSpPr>
            <p:cNvPr id="7" name="流程圖: 程序 6"/>
            <p:cNvSpPr/>
            <p:nvPr/>
          </p:nvSpPr>
          <p:spPr>
            <a:xfrm>
              <a:off x="3485483" y="2276872"/>
              <a:ext cx="2489800" cy="1368152"/>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KVM/Guest</a:t>
              </a:r>
            </a:p>
            <a:p>
              <a:pPr algn="ctr"/>
              <a:r>
                <a:rPr lang="en-US" altLang="zh-TW" sz="2800" dirty="0" smtClean="0"/>
                <a:t> Context Switch </a:t>
              </a:r>
              <a:endParaRPr lang="en-US" altLang="zh-TW" sz="2800" dirty="0"/>
            </a:p>
            <a:p>
              <a:pPr algn="ctr"/>
              <a:r>
                <a:rPr lang="en-US" altLang="zh-TW" sz="2800" dirty="0" smtClean="0"/>
                <a:t>Unit</a:t>
              </a:r>
              <a:endParaRPr lang="zh-TW" altLang="en-US" sz="2800" dirty="0"/>
            </a:p>
          </p:txBody>
        </p:sp>
        <p:cxnSp>
          <p:nvCxnSpPr>
            <p:cNvPr id="20" name="直線單箭頭接點 19"/>
            <p:cNvCxnSpPr>
              <a:stCxn id="6" idx="2"/>
              <a:endCxn id="7" idx="0"/>
            </p:cNvCxnSpPr>
            <p:nvPr/>
          </p:nvCxnSpPr>
          <p:spPr>
            <a:xfrm flipH="1">
              <a:off x="4730383" y="1844824"/>
              <a:ext cx="1"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0" name="群組 109"/>
          <p:cNvGrpSpPr/>
          <p:nvPr/>
        </p:nvGrpSpPr>
        <p:grpSpPr>
          <a:xfrm>
            <a:off x="424271" y="1844824"/>
            <a:ext cx="2854209" cy="1800200"/>
            <a:chOff x="424271" y="1844824"/>
            <a:chExt cx="2854209" cy="1800200"/>
          </a:xfrm>
        </p:grpSpPr>
        <p:sp>
          <p:nvSpPr>
            <p:cNvPr id="11" name="流程圖: 程序 10"/>
            <p:cNvSpPr/>
            <p:nvPr/>
          </p:nvSpPr>
          <p:spPr>
            <a:xfrm>
              <a:off x="424271" y="2276872"/>
              <a:ext cx="2854209" cy="1368152"/>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Host Trap Handler</a:t>
              </a:r>
              <a:endParaRPr lang="zh-TW" altLang="en-US" sz="2800" dirty="0"/>
            </a:p>
          </p:txBody>
        </p:sp>
        <p:cxnSp>
          <p:nvCxnSpPr>
            <p:cNvPr id="21" name="直線單箭頭接點 20"/>
            <p:cNvCxnSpPr>
              <a:endCxn id="11" idx="0"/>
            </p:cNvCxnSpPr>
            <p:nvPr/>
          </p:nvCxnSpPr>
          <p:spPr>
            <a:xfrm>
              <a:off x="1851375" y="1844824"/>
              <a:ext cx="1"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4" name="群組 113"/>
          <p:cNvGrpSpPr/>
          <p:nvPr/>
        </p:nvGrpSpPr>
        <p:grpSpPr>
          <a:xfrm>
            <a:off x="424271" y="4941168"/>
            <a:ext cx="1802568" cy="1440160"/>
            <a:chOff x="424271" y="4941168"/>
            <a:chExt cx="1802568" cy="1440160"/>
          </a:xfrm>
        </p:grpSpPr>
        <p:sp>
          <p:nvSpPr>
            <p:cNvPr id="16" name="流程圖: 程序 15"/>
            <p:cNvSpPr/>
            <p:nvPr/>
          </p:nvSpPr>
          <p:spPr>
            <a:xfrm>
              <a:off x="424271" y="5445224"/>
              <a:ext cx="1802568"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Instruction Emulation</a:t>
              </a:r>
              <a:endParaRPr lang="zh-TW" altLang="en-US" sz="2800" dirty="0"/>
            </a:p>
          </p:txBody>
        </p:sp>
        <p:cxnSp>
          <p:nvCxnSpPr>
            <p:cNvPr id="22" name="直線單箭頭接點 21"/>
            <p:cNvCxnSpPr>
              <a:endCxn id="16" idx="0"/>
            </p:cNvCxnSpPr>
            <p:nvPr/>
          </p:nvCxnSpPr>
          <p:spPr>
            <a:xfrm>
              <a:off x="1325555" y="4941168"/>
              <a:ext cx="0" cy="5040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6" name="群組 115"/>
          <p:cNvGrpSpPr/>
          <p:nvPr/>
        </p:nvGrpSpPr>
        <p:grpSpPr>
          <a:xfrm>
            <a:off x="4139952" y="4953000"/>
            <a:ext cx="3070280" cy="1428328"/>
            <a:chOff x="4597282" y="4953000"/>
            <a:chExt cx="3070280" cy="1428328"/>
          </a:xfrm>
        </p:grpSpPr>
        <p:sp>
          <p:nvSpPr>
            <p:cNvPr id="15" name="流程圖: 程序 14"/>
            <p:cNvSpPr/>
            <p:nvPr/>
          </p:nvSpPr>
          <p:spPr>
            <a:xfrm>
              <a:off x="4597282" y="5445224"/>
              <a:ext cx="3070280"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Exception/Interrupt Emulation</a:t>
              </a:r>
              <a:endParaRPr lang="zh-TW" altLang="en-US" sz="2800" dirty="0"/>
            </a:p>
          </p:txBody>
        </p:sp>
        <p:cxnSp>
          <p:nvCxnSpPr>
            <p:cNvPr id="24" name="直線單箭頭接點 23"/>
            <p:cNvCxnSpPr>
              <a:endCxn id="15" idx="0"/>
            </p:cNvCxnSpPr>
            <p:nvPr/>
          </p:nvCxnSpPr>
          <p:spPr>
            <a:xfrm flipH="1">
              <a:off x="6132422" y="4953000"/>
              <a:ext cx="9068" cy="4922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5" name="群組 114"/>
          <p:cNvGrpSpPr/>
          <p:nvPr/>
        </p:nvGrpSpPr>
        <p:grpSpPr>
          <a:xfrm>
            <a:off x="2339752" y="4941168"/>
            <a:ext cx="1708513" cy="1440160"/>
            <a:chOff x="3522360" y="4941168"/>
            <a:chExt cx="1708513" cy="1440160"/>
          </a:xfrm>
        </p:grpSpPr>
        <p:sp>
          <p:nvSpPr>
            <p:cNvPr id="14" name="流程圖: 程序 13"/>
            <p:cNvSpPr/>
            <p:nvPr/>
          </p:nvSpPr>
          <p:spPr>
            <a:xfrm>
              <a:off x="3522360" y="5445224"/>
              <a:ext cx="1708513"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MMU Emulation</a:t>
              </a:r>
              <a:endParaRPr lang="zh-TW" altLang="en-US" sz="2800" dirty="0"/>
            </a:p>
          </p:txBody>
        </p:sp>
        <p:cxnSp>
          <p:nvCxnSpPr>
            <p:cNvPr id="25" name="直線單箭頭接點 24"/>
            <p:cNvCxnSpPr>
              <a:endCxn id="14" idx="0"/>
            </p:cNvCxnSpPr>
            <p:nvPr/>
          </p:nvCxnSpPr>
          <p:spPr>
            <a:xfrm>
              <a:off x="4376617" y="4941168"/>
              <a:ext cx="0" cy="5040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7" name="群組 116"/>
          <p:cNvGrpSpPr/>
          <p:nvPr/>
        </p:nvGrpSpPr>
        <p:grpSpPr>
          <a:xfrm>
            <a:off x="7308304" y="4953000"/>
            <a:ext cx="1728192" cy="1428328"/>
            <a:chOff x="7236296" y="4953000"/>
            <a:chExt cx="1728192" cy="1428328"/>
          </a:xfrm>
        </p:grpSpPr>
        <p:sp>
          <p:nvSpPr>
            <p:cNvPr id="10" name="流程圖: 程序 9"/>
            <p:cNvSpPr/>
            <p:nvPr/>
          </p:nvSpPr>
          <p:spPr>
            <a:xfrm>
              <a:off x="7236296" y="5445224"/>
              <a:ext cx="1728192" cy="936104"/>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QEMU I/O</a:t>
              </a:r>
            </a:p>
            <a:p>
              <a:pPr algn="ctr"/>
              <a:r>
                <a:rPr lang="en-US" altLang="zh-TW" sz="2800" dirty="0" smtClean="0"/>
                <a:t>Emulation</a:t>
              </a:r>
              <a:endParaRPr lang="zh-TW" altLang="en-US" sz="2800" dirty="0"/>
            </a:p>
          </p:txBody>
        </p:sp>
        <p:cxnSp>
          <p:nvCxnSpPr>
            <p:cNvPr id="23" name="直線單箭頭接點 22"/>
            <p:cNvCxnSpPr>
              <a:endCxn id="10" idx="0"/>
            </p:cNvCxnSpPr>
            <p:nvPr/>
          </p:nvCxnSpPr>
          <p:spPr>
            <a:xfrm>
              <a:off x="8100392" y="4953000"/>
              <a:ext cx="0" cy="49222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8" name="群組 117"/>
          <p:cNvGrpSpPr/>
          <p:nvPr/>
        </p:nvGrpSpPr>
        <p:grpSpPr>
          <a:xfrm>
            <a:off x="395536" y="3645024"/>
            <a:ext cx="8640960" cy="1296144"/>
            <a:chOff x="395536" y="3645024"/>
            <a:chExt cx="8640960" cy="1296144"/>
          </a:xfrm>
        </p:grpSpPr>
        <p:sp>
          <p:nvSpPr>
            <p:cNvPr id="13" name="流程圖: 程序 12"/>
            <p:cNvSpPr/>
            <p:nvPr/>
          </p:nvSpPr>
          <p:spPr>
            <a:xfrm>
              <a:off x="395536" y="4293096"/>
              <a:ext cx="8640960" cy="648072"/>
            </a:xfrm>
            <a:prstGeom prst="flowChart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2800" dirty="0" smtClean="0"/>
                <a:t>KVM</a:t>
              </a:r>
              <a:r>
                <a:rPr lang="zh-TW" altLang="en-US" sz="2800" dirty="0" smtClean="0"/>
                <a:t> </a:t>
              </a:r>
              <a:r>
                <a:rPr lang="en-US" altLang="zh-TW" sz="2800" dirty="0" smtClean="0"/>
                <a:t>Trap Dispatcher</a:t>
              </a:r>
              <a:endParaRPr lang="zh-TW" altLang="en-US" sz="2800" dirty="0"/>
            </a:p>
          </p:txBody>
        </p:sp>
        <p:cxnSp>
          <p:nvCxnSpPr>
            <p:cNvPr id="45" name="直線單箭頭接點 44"/>
            <p:cNvCxnSpPr>
              <a:stCxn id="7" idx="2"/>
              <a:endCxn id="13" idx="0"/>
            </p:cNvCxnSpPr>
            <p:nvPr/>
          </p:nvCxnSpPr>
          <p:spPr>
            <a:xfrm flipH="1">
              <a:off x="4716016" y="3645024"/>
              <a:ext cx="14367" cy="648072"/>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6" name="向下箭號 45"/>
          <p:cNvSpPr/>
          <p:nvPr/>
        </p:nvSpPr>
        <p:spPr>
          <a:xfrm>
            <a:off x="1112992" y="332656"/>
            <a:ext cx="1625704" cy="864096"/>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UND</a:t>
            </a:r>
            <a:endParaRPr lang="zh-TW" altLang="en-US" dirty="0"/>
          </a:p>
        </p:txBody>
      </p:sp>
      <p:sp>
        <p:nvSpPr>
          <p:cNvPr id="47" name="向下箭號 46"/>
          <p:cNvSpPr/>
          <p:nvPr/>
        </p:nvSpPr>
        <p:spPr>
          <a:xfrm>
            <a:off x="3109744" y="332656"/>
            <a:ext cx="1625704" cy="864096"/>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ABORT</a:t>
            </a:r>
            <a:endParaRPr lang="zh-TW" altLang="en-US" dirty="0"/>
          </a:p>
        </p:txBody>
      </p:sp>
      <p:sp>
        <p:nvSpPr>
          <p:cNvPr id="48" name="向下箭號 47"/>
          <p:cNvSpPr/>
          <p:nvPr/>
        </p:nvSpPr>
        <p:spPr>
          <a:xfrm>
            <a:off x="4890512" y="332656"/>
            <a:ext cx="1625704" cy="864096"/>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SWI</a:t>
            </a:r>
            <a:endParaRPr lang="zh-TW" altLang="en-US" dirty="0"/>
          </a:p>
        </p:txBody>
      </p:sp>
      <p:sp>
        <p:nvSpPr>
          <p:cNvPr id="49" name="向下箭號 48"/>
          <p:cNvSpPr/>
          <p:nvPr/>
        </p:nvSpPr>
        <p:spPr>
          <a:xfrm>
            <a:off x="6769008" y="332656"/>
            <a:ext cx="1625704" cy="864096"/>
          </a:xfrm>
          <a:prstGeom prst="downArrow">
            <a:avLst>
              <a:gd name="adj1" fmla="val 70624"/>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zh-TW" dirty="0" smtClean="0"/>
              <a:t>IRQ/FIQ</a:t>
            </a:r>
            <a:endParaRPr lang="zh-TW" altLang="en-US" dirty="0"/>
          </a:p>
        </p:txBody>
      </p:sp>
    </p:spTree>
    <p:extLst>
      <p:ext uri="{BB962C8B-B14F-4D97-AF65-F5344CB8AC3E}">
        <p14:creationId xmlns="" xmlns:p14="http://schemas.microsoft.com/office/powerpoint/2010/main" val="214141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up)">
                                      <p:cBhvr>
                                        <p:cTn id="7" dur="500"/>
                                        <p:tgtEl>
                                          <p:spTgt spid="4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up)">
                                      <p:cBhvr>
                                        <p:cTn id="13" dur="500"/>
                                        <p:tgtEl>
                                          <p:spTgt spid="4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up)">
                                      <p:cBhvr>
                                        <p:cTn id="21" dur="500"/>
                                        <p:tgtEl>
                                          <p:spTgt spid="1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1"/>
                                        </p:tgtEl>
                                        <p:attrNameLst>
                                          <p:attrName>style.visibility</p:attrName>
                                        </p:attrNameLst>
                                      </p:cBhvr>
                                      <p:to>
                                        <p:strVal val="visible"/>
                                      </p:to>
                                    </p:set>
                                    <p:animEffect transition="in" filter="wipe(up)">
                                      <p:cBhvr>
                                        <p:cTn id="26" dur="500"/>
                                        <p:tgtEl>
                                          <p:spTgt spid="1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wipe(up)">
                                      <p:cBhvr>
                                        <p:cTn id="31" dur="500"/>
                                        <p:tgtEl>
                                          <p:spTgt spid="118"/>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114"/>
                                        </p:tgtEl>
                                        <p:attrNameLst>
                                          <p:attrName>style.visibility</p:attrName>
                                        </p:attrNameLst>
                                      </p:cBhvr>
                                      <p:to>
                                        <p:strVal val="visible"/>
                                      </p:to>
                                    </p:set>
                                    <p:animEffect transition="in" filter="wipe(up)">
                                      <p:cBhvr>
                                        <p:cTn id="35" dur="500"/>
                                        <p:tgtEl>
                                          <p:spTgt spid="114"/>
                                        </p:tgtEl>
                                      </p:cBhvr>
                                    </p:animEffect>
                                  </p:childTnLst>
                                </p:cTn>
                              </p:par>
                              <p:par>
                                <p:cTn id="36" presetID="22" presetClass="entr" presetSubtype="1" fill="hold" nodeType="withEffect">
                                  <p:stCondLst>
                                    <p:cond delay="0"/>
                                  </p:stCondLst>
                                  <p:childTnLst>
                                    <p:set>
                                      <p:cBhvr>
                                        <p:cTn id="37" dur="1" fill="hold">
                                          <p:stCondLst>
                                            <p:cond delay="0"/>
                                          </p:stCondLst>
                                        </p:cTn>
                                        <p:tgtEl>
                                          <p:spTgt spid="115"/>
                                        </p:tgtEl>
                                        <p:attrNameLst>
                                          <p:attrName>style.visibility</p:attrName>
                                        </p:attrNameLst>
                                      </p:cBhvr>
                                      <p:to>
                                        <p:strVal val="visible"/>
                                      </p:to>
                                    </p:set>
                                    <p:animEffect transition="in" filter="wipe(up)">
                                      <p:cBhvr>
                                        <p:cTn id="38" dur="500"/>
                                        <p:tgtEl>
                                          <p:spTgt spid="115"/>
                                        </p:tgtEl>
                                      </p:cBhvr>
                                    </p:animEffect>
                                  </p:childTnLst>
                                </p:cTn>
                              </p:par>
                              <p:par>
                                <p:cTn id="39" presetID="22" presetClass="entr" presetSubtype="1" fill="hold" nodeType="withEffect">
                                  <p:stCondLst>
                                    <p:cond delay="0"/>
                                  </p:stCondLst>
                                  <p:childTnLst>
                                    <p:set>
                                      <p:cBhvr>
                                        <p:cTn id="40" dur="1" fill="hold">
                                          <p:stCondLst>
                                            <p:cond delay="0"/>
                                          </p:stCondLst>
                                        </p:cTn>
                                        <p:tgtEl>
                                          <p:spTgt spid="116"/>
                                        </p:tgtEl>
                                        <p:attrNameLst>
                                          <p:attrName>style.visibility</p:attrName>
                                        </p:attrNameLst>
                                      </p:cBhvr>
                                      <p:to>
                                        <p:strVal val="visible"/>
                                      </p:to>
                                    </p:set>
                                    <p:animEffect transition="in" filter="wipe(up)">
                                      <p:cBhvr>
                                        <p:cTn id="41" dur="500"/>
                                        <p:tgtEl>
                                          <p:spTgt spid="116"/>
                                        </p:tgtEl>
                                      </p:cBhvr>
                                    </p:animEffect>
                                  </p:childTnLst>
                                </p:cTn>
                              </p:par>
                              <p:par>
                                <p:cTn id="42" presetID="22" presetClass="entr" presetSubtype="1" fill="hold" nodeType="withEffect">
                                  <p:stCondLst>
                                    <p:cond delay="0"/>
                                  </p:stCondLst>
                                  <p:childTnLst>
                                    <p:set>
                                      <p:cBhvr>
                                        <p:cTn id="43" dur="1" fill="hold">
                                          <p:stCondLst>
                                            <p:cond delay="0"/>
                                          </p:stCondLst>
                                        </p:cTn>
                                        <p:tgtEl>
                                          <p:spTgt spid="117"/>
                                        </p:tgtEl>
                                        <p:attrNameLst>
                                          <p:attrName>style.visibility</p:attrName>
                                        </p:attrNameLst>
                                      </p:cBhvr>
                                      <p:to>
                                        <p:strVal val="visible"/>
                                      </p:to>
                                    </p:set>
                                    <p:animEffect transition="in" filter="wipe(up)">
                                      <p:cBhvr>
                                        <p:cTn id="4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CPU</a:t>
            </a:r>
            <a:r>
              <a:rPr lang="zh-TW" altLang="en-US" dirty="0" smtClean="0"/>
              <a:t> </a:t>
            </a:r>
            <a:r>
              <a:rPr lang="en-US" altLang="zh-TW" dirty="0" smtClean="0"/>
              <a:t>Virtualization Overhead</a:t>
            </a:r>
            <a:endParaRPr lang="zh-TW" altLang="en-US" dirty="0"/>
          </a:p>
        </p:txBody>
      </p:sp>
      <p:sp>
        <p:nvSpPr>
          <p:cNvPr id="3" name="內容版面配置區 2"/>
          <p:cNvSpPr>
            <a:spLocks noGrp="1"/>
          </p:cNvSpPr>
          <p:nvPr>
            <p:ph idx="1"/>
          </p:nvPr>
        </p:nvSpPr>
        <p:spPr/>
        <p:txBody>
          <a:bodyPr/>
          <a:lstStyle/>
          <a:p>
            <a:r>
              <a:rPr lang="en-US" altLang="zh-TW" dirty="0" smtClean="0"/>
              <a:t>CPU virtualization</a:t>
            </a:r>
          </a:p>
          <a:p>
            <a:pPr lvl="1"/>
            <a:r>
              <a:rPr lang="en-US" altLang="zh-TW" dirty="0" smtClean="0"/>
              <a:t>Frequent lightweight traps result in lots of context switch</a:t>
            </a:r>
          </a:p>
          <a:p>
            <a:pPr lvl="1"/>
            <a:endParaRPr lang="en-US" altLang="zh-TW" dirty="0"/>
          </a:p>
          <a:p>
            <a:r>
              <a:rPr lang="en-US" altLang="zh-TW" dirty="0" smtClean="0"/>
              <a:t>Try to reduce…</a:t>
            </a:r>
          </a:p>
          <a:p>
            <a:pPr lvl="1"/>
            <a:r>
              <a:rPr lang="en-US" altLang="zh-TW" dirty="0" smtClean="0"/>
              <a:t>number of traps</a:t>
            </a:r>
          </a:p>
          <a:p>
            <a:pPr lvl="1"/>
            <a:r>
              <a:rPr lang="en-US" altLang="zh-TW" dirty="0" smtClean="0"/>
              <a:t>Overhead of emulation</a:t>
            </a:r>
          </a:p>
        </p:txBody>
      </p:sp>
      <p:sp>
        <p:nvSpPr>
          <p:cNvPr id="4" name="投影片編號版面配置區 3"/>
          <p:cNvSpPr>
            <a:spLocks noGrp="1"/>
          </p:cNvSpPr>
          <p:nvPr>
            <p:ph type="sldNum" sz="quarter" idx="12"/>
          </p:nvPr>
        </p:nvSpPr>
        <p:spPr/>
        <p:txBody>
          <a:bodyPr/>
          <a:lstStyle/>
          <a:p>
            <a:fld id="{1BFD7007-7423-44FB-BF0C-E6187985293B}" type="slidenum">
              <a:rPr lang="zh-TW" altLang="en-US" smtClean="0"/>
              <a:pPr/>
              <a:t>32</a:t>
            </a:fld>
            <a:endParaRPr lang="zh-TW" altLang="en-US"/>
          </a:p>
        </p:txBody>
      </p:sp>
    </p:spTree>
    <p:extLst>
      <p:ext uri="{BB962C8B-B14F-4D97-AF65-F5344CB8AC3E}">
        <p14:creationId xmlns="" xmlns:p14="http://schemas.microsoft.com/office/powerpoint/2010/main" val="690218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CPU Optimization Methods</a:t>
            </a:r>
            <a:endParaRPr lang="zh-TW" altLang="en-US" dirty="0"/>
          </a:p>
        </p:txBody>
      </p:sp>
      <p:sp>
        <p:nvSpPr>
          <p:cNvPr id="3" name="內容版面配置區 2"/>
          <p:cNvSpPr>
            <a:spLocks noGrp="1"/>
          </p:cNvSpPr>
          <p:nvPr>
            <p:ph idx="1"/>
          </p:nvPr>
        </p:nvSpPr>
        <p:spPr/>
        <p:txBody>
          <a:bodyPr/>
          <a:lstStyle/>
          <a:p>
            <a:pPr>
              <a:spcAft>
                <a:spcPts val="600"/>
              </a:spcAft>
            </a:pPr>
            <a:r>
              <a:rPr lang="en-US" altLang="zh-TW" dirty="0"/>
              <a:t>Operations that read the information in co-processor are replaced by SRFA (shadow register file access).</a:t>
            </a:r>
          </a:p>
          <a:p>
            <a:pPr>
              <a:spcAft>
                <a:spcPts val="600"/>
              </a:spcAft>
            </a:pPr>
            <a:r>
              <a:rPr lang="en-US" altLang="zh-TW" dirty="0" smtClean="0"/>
              <a:t>TLB (Translation </a:t>
            </a:r>
            <a:r>
              <a:rPr lang="en-US" altLang="zh-TW" dirty="0" err="1" smtClean="0"/>
              <a:t>Lookaside</a:t>
            </a:r>
            <a:r>
              <a:rPr lang="en-US" altLang="zh-TW" dirty="0" smtClean="0"/>
              <a:t> Buffer)</a:t>
            </a:r>
            <a:r>
              <a:rPr lang="zh-TW" altLang="en-US" dirty="0" smtClean="0"/>
              <a:t> </a:t>
            </a:r>
            <a:r>
              <a:rPr lang="en-US" altLang="zh-TW" dirty="0" smtClean="0"/>
              <a:t>operations and </a:t>
            </a:r>
            <a:r>
              <a:rPr lang="en-US" altLang="zh-TW" dirty="0" smtClean="0"/>
              <a:t>BTB (Branch Target Buffer) </a:t>
            </a:r>
            <a:r>
              <a:rPr lang="en-US" altLang="zh-TW" dirty="0" smtClean="0"/>
              <a:t>flush in guest are replaced by NOP.</a:t>
            </a:r>
          </a:p>
          <a:p>
            <a:pPr>
              <a:spcAft>
                <a:spcPts val="600"/>
              </a:spcAft>
            </a:pPr>
            <a:r>
              <a:rPr lang="en-US" altLang="zh-TW" dirty="0" smtClean="0"/>
              <a:t>FIT (fast instruction trap) is applied to reduce costs of context switch.</a:t>
            </a:r>
            <a:endParaRPr lang="zh-TW" altLang="en-US" dirty="0"/>
          </a:p>
        </p:txBody>
      </p:sp>
      <p:sp>
        <p:nvSpPr>
          <p:cNvPr id="4" name="投影片編號版面配置區 3"/>
          <p:cNvSpPr>
            <a:spLocks noGrp="1"/>
          </p:cNvSpPr>
          <p:nvPr>
            <p:ph type="sldNum" sz="quarter" idx="12"/>
          </p:nvPr>
        </p:nvSpPr>
        <p:spPr/>
        <p:txBody>
          <a:bodyPr/>
          <a:lstStyle/>
          <a:p>
            <a:fld id="{1BFD7007-7423-44FB-BF0C-E6187985293B}" type="slidenum">
              <a:rPr lang="zh-TW" altLang="en-US" smtClean="0"/>
              <a:pPr/>
              <a:t>33</a:t>
            </a:fld>
            <a:endParaRPr lang="zh-TW" altLang="en-US"/>
          </a:p>
        </p:txBody>
      </p:sp>
    </p:spTree>
    <p:extLst>
      <p:ext uri="{BB962C8B-B14F-4D97-AF65-F5344CB8AC3E}">
        <p14:creationId xmlns="" xmlns:p14="http://schemas.microsoft.com/office/powerpoint/2010/main" val="33075415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1835696" y="4229055"/>
            <a:ext cx="2808312"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圓角矩形 4"/>
          <p:cNvSpPr/>
          <p:nvPr/>
        </p:nvSpPr>
        <p:spPr>
          <a:xfrm>
            <a:off x="2027978" y="5013176"/>
            <a:ext cx="2351148" cy="86409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dirty="0" smtClean="0"/>
              <a:t>Sensitive Instruction</a:t>
            </a:r>
          </a:p>
          <a:p>
            <a:pPr algn="ctr"/>
            <a:r>
              <a:rPr lang="en-US" altLang="zh-TW" dirty="0" smtClean="0"/>
              <a:t>Emulation Engine</a:t>
            </a:r>
            <a:endParaRPr lang="zh-TW" altLang="en-US" dirty="0"/>
          </a:p>
        </p:txBody>
      </p:sp>
      <p:sp>
        <p:nvSpPr>
          <p:cNvPr id="8" name="文字方塊 7"/>
          <p:cNvSpPr txBox="1"/>
          <p:nvPr/>
        </p:nvSpPr>
        <p:spPr>
          <a:xfrm>
            <a:off x="5508104" y="2745794"/>
            <a:ext cx="1806905" cy="646331"/>
          </a:xfrm>
          <a:prstGeom prst="rect">
            <a:avLst/>
          </a:prstGeom>
          <a:noFill/>
        </p:spPr>
        <p:txBody>
          <a:bodyPr wrap="none" rtlCol="0">
            <a:spAutoFit/>
          </a:bodyPr>
          <a:lstStyle/>
          <a:p>
            <a:pPr algn="ctr"/>
            <a:r>
              <a:rPr lang="en-US" altLang="zh-TW" b="1" dirty="0" smtClean="0"/>
              <a:t>TLB and Cache</a:t>
            </a:r>
          </a:p>
          <a:p>
            <a:pPr algn="ctr"/>
            <a:r>
              <a:rPr lang="en-US" altLang="zh-TW" b="1" dirty="0" smtClean="0"/>
              <a:t>Instructions</a:t>
            </a:r>
            <a:endParaRPr lang="zh-TW" altLang="en-US" b="1" dirty="0"/>
          </a:p>
        </p:txBody>
      </p:sp>
      <p:cxnSp>
        <p:nvCxnSpPr>
          <p:cNvPr id="9" name="直線接點 8"/>
          <p:cNvCxnSpPr/>
          <p:nvPr/>
        </p:nvCxnSpPr>
        <p:spPr>
          <a:xfrm>
            <a:off x="4794010" y="2708920"/>
            <a:ext cx="0" cy="288032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0" name="文字方塊 9"/>
          <p:cNvSpPr txBox="1"/>
          <p:nvPr/>
        </p:nvSpPr>
        <p:spPr>
          <a:xfrm>
            <a:off x="2490956" y="2348680"/>
            <a:ext cx="1369670" cy="369332"/>
          </a:xfrm>
          <a:prstGeom prst="rect">
            <a:avLst/>
          </a:prstGeom>
          <a:noFill/>
        </p:spPr>
        <p:txBody>
          <a:bodyPr wrap="none" rtlCol="0">
            <a:spAutoFit/>
          </a:bodyPr>
          <a:lstStyle/>
          <a:p>
            <a:r>
              <a:rPr lang="en-US" altLang="zh-TW" u="sng" dirty="0" smtClean="0"/>
              <a:t>Hypervisor</a:t>
            </a:r>
            <a:endParaRPr lang="zh-TW" altLang="en-US" u="sng" dirty="0"/>
          </a:p>
        </p:txBody>
      </p:sp>
      <p:sp>
        <p:nvSpPr>
          <p:cNvPr id="11" name="文字方塊 10"/>
          <p:cNvSpPr txBox="1"/>
          <p:nvPr/>
        </p:nvSpPr>
        <p:spPr>
          <a:xfrm>
            <a:off x="5887761" y="2348680"/>
            <a:ext cx="814647" cy="369332"/>
          </a:xfrm>
          <a:prstGeom prst="rect">
            <a:avLst/>
          </a:prstGeom>
          <a:noFill/>
        </p:spPr>
        <p:txBody>
          <a:bodyPr wrap="none" rtlCol="0">
            <a:spAutoFit/>
          </a:bodyPr>
          <a:lstStyle/>
          <a:p>
            <a:r>
              <a:rPr lang="en-US" altLang="zh-TW" u="sng" dirty="0" smtClean="0"/>
              <a:t>Guest</a:t>
            </a:r>
            <a:endParaRPr lang="zh-TW" altLang="en-US" u="sng" dirty="0"/>
          </a:p>
        </p:txBody>
      </p:sp>
      <p:sp>
        <p:nvSpPr>
          <p:cNvPr id="12" name="向下箭號 11"/>
          <p:cNvSpPr/>
          <p:nvPr/>
        </p:nvSpPr>
        <p:spPr>
          <a:xfrm rot="5400000">
            <a:off x="4577985" y="2427411"/>
            <a:ext cx="432048" cy="1283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4860032" y="3207459"/>
            <a:ext cx="595035" cy="369332"/>
          </a:xfrm>
          <a:prstGeom prst="rect">
            <a:avLst/>
          </a:prstGeom>
          <a:noFill/>
        </p:spPr>
        <p:txBody>
          <a:bodyPr wrap="none" rtlCol="0">
            <a:spAutoFit/>
          </a:bodyPr>
          <a:lstStyle/>
          <a:p>
            <a:r>
              <a:rPr lang="en-US" altLang="zh-TW" b="1" dirty="0" smtClean="0">
                <a:solidFill>
                  <a:srgbClr val="FF0000"/>
                </a:solidFill>
              </a:rPr>
              <a:t>Trap</a:t>
            </a:r>
            <a:endParaRPr lang="zh-TW" altLang="en-US" b="1" dirty="0">
              <a:solidFill>
                <a:srgbClr val="FF0000"/>
              </a:solidFill>
            </a:endParaRPr>
          </a:p>
        </p:txBody>
      </p:sp>
      <p:sp>
        <p:nvSpPr>
          <p:cNvPr id="3" name="圓角矩形 2"/>
          <p:cNvSpPr/>
          <p:nvPr/>
        </p:nvSpPr>
        <p:spPr>
          <a:xfrm>
            <a:off x="2411725" y="2815752"/>
            <a:ext cx="159288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600" dirty="0" smtClean="0"/>
              <a:t>Enter System </a:t>
            </a:r>
            <a:r>
              <a:rPr lang="en-US" altLang="zh-TW" sz="1600" dirty="0"/>
              <a:t>M</a:t>
            </a:r>
            <a:r>
              <a:rPr lang="en-US" altLang="zh-TW" sz="1600" dirty="0" smtClean="0"/>
              <a:t>ode</a:t>
            </a:r>
            <a:endParaRPr lang="zh-TW" altLang="en-US" sz="1600" dirty="0"/>
          </a:p>
        </p:txBody>
      </p:sp>
      <p:sp>
        <p:nvSpPr>
          <p:cNvPr id="14" name="圓角矩形 13"/>
          <p:cNvSpPr/>
          <p:nvPr/>
        </p:nvSpPr>
        <p:spPr>
          <a:xfrm>
            <a:off x="2411725" y="3576791"/>
            <a:ext cx="159288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600" dirty="0" smtClean="0"/>
              <a:t>Context Switch</a:t>
            </a:r>
            <a:endParaRPr lang="zh-TW" altLang="en-US" sz="1600" dirty="0"/>
          </a:p>
        </p:txBody>
      </p:sp>
      <p:cxnSp>
        <p:nvCxnSpPr>
          <p:cNvPr id="7" name="直線單箭頭接點 6"/>
          <p:cNvCxnSpPr>
            <a:stCxn id="3" idx="2"/>
            <a:endCxn id="14" idx="0"/>
          </p:cNvCxnSpPr>
          <p:nvPr/>
        </p:nvCxnSpPr>
        <p:spPr>
          <a:xfrm>
            <a:off x="3208166" y="3391816"/>
            <a:ext cx="0" cy="1849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 name="圓角矩形 16"/>
          <p:cNvSpPr/>
          <p:nvPr/>
        </p:nvSpPr>
        <p:spPr>
          <a:xfrm>
            <a:off x="2407111" y="4305255"/>
            <a:ext cx="159288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600" dirty="0" smtClean="0"/>
              <a:t>Handler</a:t>
            </a:r>
          </a:p>
          <a:p>
            <a:pPr algn="ctr"/>
            <a:r>
              <a:rPr lang="en-US" altLang="zh-TW" sz="1600" dirty="0" smtClean="0"/>
              <a:t>Dispatcher</a:t>
            </a:r>
            <a:endParaRPr lang="zh-TW" altLang="en-US" sz="1600" dirty="0"/>
          </a:p>
        </p:txBody>
      </p:sp>
      <p:cxnSp>
        <p:nvCxnSpPr>
          <p:cNvPr id="18" name="直線單箭頭接點 17"/>
          <p:cNvCxnSpPr>
            <a:stCxn id="14" idx="2"/>
            <a:endCxn id="17" idx="0"/>
          </p:cNvCxnSpPr>
          <p:nvPr/>
        </p:nvCxnSpPr>
        <p:spPr>
          <a:xfrm flipH="1">
            <a:off x="3203552" y="4152855"/>
            <a:ext cx="4614"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直線單箭頭接點 22"/>
          <p:cNvCxnSpPr>
            <a:stCxn id="17" idx="2"/>
            <a:endCxn id="5" idx="0"/>
          </p:cNvCxnSpPr>
          <p:nvPr/>
        </p:nvCxnSpPr>
        <p:spPr>
          <a:xfrm>
            <a:off x="3203552" y="4881319"/>
            <a:ext cx="0" cy="13185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文字方塊 25"/>
          <p:cNvSpPr txBox="1"/>
          <p:nvPr/>
        </p:nvSpPr>
        <p:spPr>
          <a:xfrm>
            <a:off x="1545677" y="5870067"/>
            <a:ext cx="3828292" cy="369332"/>
          </a:xfrm>
          <a:prstGeom prst="rect">
            <a:avLst/>
          </a:prstGeom>
          <a:noFill/>
        </p:spPr>
        <p:txBody>
          <a:bodyPr wrap="none" rtlCol="0">
            <a:spAutoFit/>
          </a:bodyPr>
          <a:lstStyle/>
          <a:p>
            <a:r>
              <a:rPr lang="en-US" altLang="zh-TW" b="1" i="1" dirty="0" smtClean="0"/>
              <a:t>TLB/Cache Instruction Emulation</a:t>
            </a:r>
            <a:endParaRPr lang="zh-TW" altLang="en-US" b="1" i="1" dirty="0"/>
          </a:p>
        </p:txBody>
      </p:sp>
      <p:sp>
        <p:nvSpPr>
          <p:cNvPr id="27" name="內容版面配置區 2"/>
          <p:cNvSpPr>
            <a:spLocks noGrp="1"/>
          </p:cNvSpPr>
          <p:nvPr>
            <p:ph idx="1"/>
          </p:nvPr>
        </p:nvSpPr>
        <p:spPr>
          <a:xfrm>
            <a:off x="649962" y="1676400"/>
            <a:ext cx="6421328" cy="432048"/>
          </a:xfrm>
        </p:spPr>
        <p:txBody>
          <a:bodyPr>
            <a:normAutofit/>
          </a:bodyPr>
          <a:lstStyle/>
          <a:p>
            <a:r>
              <a:rPr lang="en-US" altLang="zh-TW" sz="2000" dirty="0" smtClean="0"/>
              <a:t>Originally, the instruction emulation path is too long!</a:t>
            </a:r>
          </a:p>
        </p:txBody>
      </p:sp>
      <p:sp>
        <p:nvSpPr>
          <p:cNvPr id="31" name="文字方塊 30"/>
          <p:cNvSpPr txBox="1"/>
          <p:nvPr/>
        </p:nvSpPr>
        <p:spPr>
          <a:xfrm>
            <a:off x="988473" y="3161137"/>
            <a:ext cx="1114408" cy="646331"/>
          </a:xfrm>
          <a:prstGeom prst="rect">
            <a:avLst/>
          </a:prstGeom>
          <a:noFill/>
        </p:spPr>
        <p:txBody>
          <a:bodyPr wrap="none" rtlCol="0">
            <a:spAutoFit/>
          </a:bodyPr>
          <a:lstStyle/>
          <a:p>
            <a:pPr algn="ctr"/>
            <a:r>
              <a:rPr lang="en-US" altLang="zh-TW" dirty="0" smtClean="0"/>
              <a:t>Assembly </a:t>
            </a:r>
          </a:p>
          <a:p>
            <a:pPr algn="ctr"/>
            <a:r>
              <a:rPr lang="en-US" altLang="zh-TW" dirty="0" smtClean="0"/>
              <a:t>Code</a:t>
            </a:r>
            <a:endParaRPr lang="zh-TW" altLang="en-US" dirty="0"/>
          </a:p>
        </p:txBody>
      </p:sp>
      <p:sp>
        <p:nvSpPr>
          <p:cNvPr id="32" name="文字方塊 31"/>
          <p:cNvSpPr txBox="1"/>
          <p:nvPr/>
        </p:nvSpPr>
        <p:spPr>
          <a:xfrm>
            <a:off x="1370465" y="4624081"/>
            <a:ext cx="328936" cy="369332"/>
          </a:xfrm>
          <a:prstGeom prst="rect">
            <a:avLst/>
          </a:prstGeom>
          <a:noFill/>
        </p:spPr>
        <p:txBody>
          <a:bodyPr wrap="none" rtlCol="0">
            <a:spAutoFit/>
          </a:bodyPr>
          <a:lstStyle/>
          <a:p>
            <a:pPr algn="ctr"/>
            <a:r>
              <a:rPr lang="en-US" altLang="zh-TW" dirty="0" smtClean="0"/>
              <a:t>C</a:t>
            </a:r>
          </a:p>
        </p:txBody>
      </p:sp>
      <p:sp>
        <p:nvSpPr>
          <p:cNvPr id="24" name="標題 1"/>
          <p:cNvSpPr>
            <a:spLocks noGrp="1"/>
          </p:cNvSpPr>
          <p:nvPr>
            <p:ph type="title"/>
          </p:nvPr>
        </p:nvSpPr>
        <p:spPr>
          <a:xfrm>
            <a:off x="529208" y="457200"/>
            <a:ext cx="8229600" cy="868362"/>
          </a:xfrm>
        </p:spPr>
        <p:txBody>
          <a:bodyPr>
            <a:normAutofit/>
          </a:bodyPr>
          <a:lstStyle/>
          <a:p>
            <a:r>
              <a:rPr lang="en-US" altLang="zh-TW" sz="4000" dirty="0" smtClean="0"/>
              <a:t>TLB/Cache Trap Optimization </a:t>
            </a:r>
            <a:endParaRPr lang="zh-TW" altLang="en-US" sz="4000" dirty="0"/>
          </a:p>
        </p:txBody>
      </p:sp>
    </p:spTree>
    <p:extLst>
      <p:ext uri="{BB962C8B-B14F-4D97-AF65-F5344CB8AC3E}">
        <p14:creationId xmlns="" xmlns:p14="http://schemas.microsoft.com/office/powerpoint/2010/main" val="1634387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1835696" y="4415427"/>
            <a:ext cx="2808312"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文字方塊 7"/>
          <p:cNvSpPr txBox="1"/>
          <p:nvPr/>
        </p:nvSpPr>
        <p:spPr>
          <a:xfrm>
            <a:off x="5508104" y="2932166"/>
            <a:ext cx="1806905" cy="646331"/>
          </a:xfrm>
          <a:prstGeom prst="rect">
            <a:avLst/>
          </a:prstGeom>
          <a:noFill/>
        </p:spPr>
        <p:txBody>
          <a:bodyPr wrap="none" rtlCol="0">
            <a:spAutoFit/>
          </a:bodyPr>
          <a:lstStyle/>
          <a:p>
            <a:pPr algn="ctr"/>
            <a:r>
              <a:rPr lang="en-US" altLang="zh-TW" b="1" dirty="0" smtClean="0"/>
              <a:t>TLB and Cache</a:t>
            </a:r>
          </a:p>
          <a:p>
            <a:pPr algn="ctr"/>
            <a:r>
              <a:rPr lang="en-US" altLang="zh-TW" b="1" dirty="0" smtClean="0"/>
              <a:t>Instructions</a:t>
            </a:r>
            <a:endParaRPr lang="zh-TW" altLang="en-US" b="1" dirty="0"/>
          </a:p>
        </p:txBody>
      </p:sp>
      <p:cxnSp>
        <p:nvCxnSpPr>
          <p:cNvPr id="9" name="直線接點 8"/>
          <p:cNvCxnSpPr/>
          <p:nvPr/>
        </p:nvCxnSpPr>
        <p:spPr>
          <a:xfrm>
            <a:off x="4794010" y="2895292"/>
            <a:ext cx="0" cy="288032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0" name="文字方塊 9"/>
          <p:cNvSpPr txBox="1"/>
          <p:nvPr/>
        </p:nvSpPr>
        <p:spPr>
          <a:xfrm>
            <a:off x="2490956" y="2535052"/>
            <a:ext cx="1369670" cy="369332"/>
          </a:xfrm>
          <a:prstGeom prst="rect">
            <a:avLst/>
          </a:prstGeom>
          <a:noFill/>
        </p:spPr>
        <p:txBody>
          <a:bodyPr wrap="none" rtlCol="0">
            <a:spAutoFit/>
          </a:bodyPr>
          <a:lstStyle/>
          <a:p>
            <a:r>
              <a:rPr lang="en-US" altLang="zh-TW" u="sng" dirty="0" smtClean="0"/>
              <a:t>Hypervisor</a:t>
            </a:r>
            <a:endParaRPr lang="zh-TW" altLang="en-US" u="sng" dirty="0"/>
          </a:p>
        </p:txBody>
      </p:sp>
      <p:sp>
        <p:nvSpPr>
          <p:cNvPr id="11" name="文字方塊 10"/>
          <p:cNvSpPr txBox="1"/>
          <p:nvPr/>
        </p:nvSpPr>
        <p:spPr>
          <a:xfrm>
            <a:off x="5887761" y="2535052"/>
            <a:ext cx="814647" cy="369332"/>
          </a:xfrm>
          <a:prstGeom prst="rect">
            <a:avLst/>
          </a:prstGeom>
          <a:noFill/>
        </p:spPr>
        <p:txBody>
          <a:bodyPr wrap="none" rtlCol="0">
            <a:spAutoFit/>
          </a:bodyPr>
          <a:lstStyle/>
          <a:p>
            <a:r>
              <a:rPr lang="en-US" altLang="zh-TW" u="sng" dirty="0" smtClean="0"/>
              <a:t>Guest</a:t>
            </a:r>
            <a:endParaRPr lang="zh-TW" altLang="en-US" u="sng" dirty="0"/>
          </a:p>
        </p:txBody>
      </p:sp>
      <p:sp>
        <p:nvSpPr>
          <p:cNvPr id="12" name="向下箭號 11"/>
          <p:cNvSpPr/>
          <p:nvPr/>
        </p:nvSpPr>
        <p:spPr>
          <a:xfrm rot="5400000">
            <a:off x="4577985" y="2613783"/>
            <a:ext cx="432048" cy="12831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4860032" y="3393831"/>
            <a:ext cx="595035" cy="369332"/>
          </a:xfrm>
          <a:prstGeom prst="rect">
            <a:avLst/>
          </a:prstGeom>
          <a:noFill/>
        </p:spPr>
        <p:txBody>
          <a:bodyPr wrap="none" rtlCol="0">
            <a:spAutoFit/>
          </a:bodyPr>
          <a:lstStyle/>
          <a:p>
            <a:r>
              <a:rPr lang="en-US" altLang="zh-TW" b="1" dirty="0" smtClean="0">
                <a:solidFill>
                  <a:srgbClr val="FF0000"/>
                </a:solidFill>
              </a:rPr>
              <a:t>Trap</a:t>
            </a:r>
            <a:endParaRPr lang="zh-TW" altLang="en-US" b="1" dirty="0">
              <a:solidFill>
                <a:srgbClr val="FF0000"/>
              </a:solidFill>
            </a:endParaRPr>
          </a:p>
        </p:txBody>
      </p:sp>
      <p:sp>
        <p:nvSpPr>
          <p:cNvPr id="3" name="圓角矩形 2"/>
          <p:cNvSpPr/>
          <p:nvPr/>
        </p:nvSpPr>
        <p:spPr>
          <a:xfrm>
            <a:off x="2411725" y="3002124"/>
            <a:ext cx="1592882" cy="5760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zh-TW" sz="1600" dirty="0" smtClean="0"/>
              <a:t>Enter System </a:t>
            </a:r>
            <a:r>
              <a:rPr lang="en-US" altLang="zh-TW" sz="1600" dirty="0"/>
              <a:t>M</a:t>
            </a:r>
            <a:r>
              <a:rPr lang="en-US" altLang="zh-TW" sz="1600" dirty="0" smtClean="0"/>
              <a:t>ode</a:t>
            </a:r>
            <a:endParaRPr lang="zh-TW" altLang="en-US" sz="1600" dirty="0"/>
          </a:p>
        </p:txBody>
      </p:sp>
      <p:sp>
        <p:nvSpPr>
          <p:cNvPr id="14" name="圓角矩形 13"/>
          <p:cNvSpPr/>
          <p:nvPr/>
        </p:nvSpPr>
        <p:spPr>
          <a:xfrm>
            <a:off x="2411725" y="3763163"/>
            <a:ext cx="1592882"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TW" sz="1600" dirty="0" smtClean="0"/>
              <a:t>Fast Emulation</a:t>
            </a:r>
          </a:p>
          <a:p>
            <a:pPr algn="ctr"/>
            <a:r>
              <a:rPr lang="en-US" altLang="zh-TW" sz="1600" dirty="0" smtClean="0"/>
              <a:t>Engine</a:t>
            </a:r>
            <a:endParaRPr lang="zh-TW" altLang="en-US" sz="1600" dirty="0"/>
          </a:p>
        </p:txBody>
      </p:sp>
      <p:cxnSp>
        <p:nvCxnSpPr>
          <p:cNvPr id="7" name="直線單箭頭接點 6"/>
          <p:cNvCxnSpPr>
            <a:stCxn id="3" idx="2"/>
            <a:endCxn id="14" idx="0"/>
          </p:cNvCxnSpPr>
          <p:nvPr/>
        </p:nvCxnSpPr>
        <p:spPr>
          <a:xfrm>
            <a:off x="3208166" y="3578188"/>
            <a:ext cx="0" cy="1849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7" name="內容版面配置區 2"/>
          <p:cNvSpPr>
            <a:spLocks noGrp="1"/>
          </p:cNvSpPr>
          <p:nvPr>
            <p:ph idx="1"/>
          </p:nvPr>
        </p:nvSpPr>
        <p:spPr>
          <a:xfrm>
            <a:off x="914400" y="1952037"/>
            <a:ext cx="6421328" cy="432048"/>
          </a:xfrm>
        </p:spPr>
        <p:txBody>
          <a:bodyPr>
            <a:normAutofit fontScale="85000" lnSpcReduction="10000"/>
          </a:bodyPr>
          <a:lstStyle/>
          <a:p>
            <a:r>
              <a:rPr lang="en-US" altLang="zh-TW" sz="2000" dirty="0" smtClean="0"/>
              <a:t>After optimization, the overhead of TLB/Cache trap is reduced</a:t>
            </a:r>
          </a:p>
        </p:txBody>
      </p:sp>
      <p:sp>
        <p:nvSpPr>
          <p:cNvPr id="31" name="文字方塊 30"/>
          <p:cNvSpPr txBox="1"/>
          <p:nvPr/>
        </p:nvSpPr>
        <p:spPr>
          <a:xfrm>
            <a:off x="988473" y="3347509"/>
            <a:ext cx="1114408" cy="646331"/>
          </a:xfrm>
          <a:prstGeom prst="rect">
            <a:avLst/>
          </a:prstGeom>
          <a:noFill/>
        </p:spPr>
        <p:txBody>
          <a:bodyPr wrap="none" rtlCol="0">
            <a:spAutoFit/>
          </a:bodyPr>
          <a:lstStyle/>
          <a:p>
            <a:pPr algn="ctr"/>
            <a:r>
              <a:rPr lang="en-US" altLang="zh-TW" dirty="0" smtClean="0"/>
              <a:t>Assembly </a:t>
            </a:r>
          </a:p>
          <a:p>
            <a:pPr algn="ctr"/>
            <a:r>
              <a:rPr lang="en-US" altLang="zh-TW" dirty="0" smtClean="0"/>
              <a:t>Code</a:t>
            </a:r>
            <a:endParaRPr lang="zh-TW" altLang="en-US" dirty="0"/>
          </a:p>
        </p:txBody>
      </p:sp>
      <p:sp>
        <p:nvSpPr>
          <p:cNvPr id="16" name="標題 1"/>
          <p:cNvSpPr>
            <a:spLocks noGrp="1"/>
          </p:cNvSpPr>
          <p:nvPr>
            <p:ph type="title"/>
          </p:nvPr>
        </p:nvSpPr>
        <p:spPr>
          <a:xfrm>
            <a:off x="529208" y="457200"/>
            <a:ext cx="8229600" cy="868362"/>
          </a:xfrm>
        </p:spPr>
        <p:txBody>
          <a:bodyPr>
            <a:normAutofit/>
          </a:bodyPr>
          <a:lstStyle/>
          <a:p>
            <a:r>
              <a:rPr lang="en-US" altLang="zh-TW" sz="4000" dirty="0" smtClean="0"/>
              <a:t>TLB/Cache Trap Optimization </a:t>
            </a:r>
            <a:endParaRPr lang="zh-TW" altLang="en-US" sz="4000" dirty="0"/>
          </a:p>
        </p:txBody>
      </p:sp>
    </p:spTree>
    <p:extLst>
      <p:ext uri="{BB962C8B-B14F-4D97-AF65-F5344CB8AC3E}">
        <p14:creationId xmlns="" xmlns:p14="http://schemas.microsoft.com/office/powerpoint/2010/main" val="3273773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79712" y="2147887"/>
            <a:ext cx="5418931" cy="4030029"/>
          </a:xfrm>
          <a:prstGeom prst="rect">
            <a:avLst/>
          </a:prstGeom>
          <a:noFill/>
          <a:ln w="9525">
            <a:noFill/>
            <a:miter lim="800000"/>
            <a:headEnd/>
            <a:tailEnd/>
          </a:ln>
          <a:effectLst/>
        </p:spPr>
      </p:pic>
      <p:sp>
        <p:nvSpPr>
          <p:cNvPr id="2" name="Title 1"/>
          <p:cNvSpPr>
            <a:spLocks noGrp="1"/>
          </p:cNvSpPr>
          <p:nvPr>
            <p:ph type="title"/>
          </p:nvPr>
        </p:nvSpPr>
        <p:spPr>
          <a:xfrm>
            <a:off x="838201" y="457200"/>
            <a:ext cx="7696200" cy="739209"/>
          </a:xfrm>
        </p:spPr>
        <p:txBody>
          <a:bodyPr>
            <a:normAutofit/>
          </a:bodyPr>
          <a:lstStyle/>
          <a:p>
            <a:r>
              <a:rPr lang="en-US" sz="3600" dirty="0" smtClean="0"/>
              <a:t>Memory Virtualization on X86</a:t>
            </a:r>
            <a:endParaRPr lang="en-US" sz="3600" dirty="0"/>
          </a:p>
        </p:txBody>
      </p:sp>
      <p:sp>
        <p:nvSpPr>
          <p:cNvPr id="5" name="Content Placeholder 2"/>
          <p:cNvSpPr txBox="1">
            <a:spLocks/>
          </p:cNvSpPr>
          <p:nvPr/>
        </p:nvSpPr>
        <p:spPr>
          <a:xfrm>
            <a:off x="1115616" y="1600201"/>
            <a:ext cx="7571184"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lumMod val="75000"/>
                </a:schemeClr>
              </a:buClr>
              <a:buSzTx/>
              <a:buFont typeface="Arial" pitchFamily="34" charset="0"/>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mbria" pitchFamily="18" charset="0"/>
                <a:ea typeface="+mn-ea"/>
                <a:cs typeface="+mn-cs"/>
              </a:rPr>
              <a:t>Memory virtualization architecture</a:t>
            </a:r>
          </a:p>
        </p:txBody>
      </p:sp>
      <p:sp>
        <p:nvSpPr>
          <p:cNvPr id="6" name="投影片編號版面配置區 5"/>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 xmlns:p14="http://schemas.microsoft.com/office/powerpoint/2010/main" val="1171369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09601"/>
            <a:ext cx="7286977" cy="762000"/>
          </a:xfrm>
        </p:spPr>
        <p:txBody>
          <a:bodyPr>
            <a:normAutofit/>
          </a:bodyPr>
          <a:lstStyle/>
          <a:p>
            <a:r>
              <a:rPr lang="en-US" sz="3600" dirty="0" smtClean="0"/>
              <a:t>Memory Virtualization on X86</a:t>
            </a:r>
            <a:endParaRPr lang="en-US" sz="3600" dirty="0"/>
          </a:p>
        </p:txBody>
      </p:sp>
      <p:sp>
        <p:nvSpPr>
          <p:cNvPr id="3" name="Content Placeholder 2"/>
          <p:cNvSpPr>
            <a:spLocks noGrp="1"/>
          </p:cNvSpPr>
          <p:nvPr>
            <p:ph idx="1"/>
          </p:nvPr>
        </p:nvSpPr>
        <p:spPr>
          <a:xfrm>
            <a:off x="762000" y="1600201"/>
            <a:ext cx="6984776" cy="2188839"/>
          </a:xfrm>
        </p:spPr>
        <p:txBody>
          <a:bodyPr>
            <a:normAutofit fontScale="92500"/>
          </a:bodyPr>
          <a:lstStyle/>
          <a:p>
            <a:r>
              <a:rPr lang="en-US" dirty="0" smtClean="0"/>
              <a:t>The performance drop of memory access is usually unbearable. VMM needs further optimization.</a:t>
            </a:r>
            <a:br>
              <a:rPr lang="en-US" dirty="0" smtClean="0"/>
            </a:br>
            <a:endParaRPr lang="en-US" sz="1600" dirty="0" smtClean="0"/>
          </a:p>
          <a:p>
            <a:r>
              <a:rPr lang="en-US" dirty="0" smtClean="0"/>
              <a:t> VMM maintains shadow page tables :</a:t>
            </a:r>
          </a:p>
          <a:p>
            <a:pPr lvl="1">
              <a:spcAft>
                <a:spcPts val="0"/>
              </a:spcAft>
            </a:pPr>
            <a:r>
              <a:rPr lang="en-US" dirty="0" smtClean="0"/>
              <a:t>Direct virtual-to-physical address mapping</a:t>
            </a:r>
          </a:p>
          <a:p>
            <a:pPr lvl="1"/>
            <a:r>
              <a:rPr lang="en-US" dirty="0" smtClean="0"/>
              <a:t>Use hardware TLB for address translation</a:t>
            </a:r>
          </a:p>
        </p:txBody>
      </p:sp>
      <p:pic>
        <p:nvPicPr>
          <p:cNvPr id="4099" name="Picture 3"/>
          <p:cNvPicPr>
            <a:picLocks noChangeAspect="1" noChangeArrowheads="1"/>
          </p:cNvPicPr>
          <p:nvPr/>
        </p:nvPicPr>
        <p:blipFill>
          <a:blip r:embed="rId2" cstate="print"/>
          <a:srcRect/>
          <a:stretch>
            <a:fillRect/>
          </a:stretch>
        </p:blipFill>
        <p:spPr bwMode="auto">
          <a:xfrm>
            <a:off x="1691680" y="3861048"/>
            <a:ext cx="5809066" cy="2257025"/>
          </a:xfrm>
          <a:prstGeom prst="rect">
            <a:avLst/>
          </a:prstGeom>
          <a:noFill/>
          <a:ln w="9525">
            <a:noFill/>
            <a:miter lim="800000"/>
            <a:headEnd/>
            <a:tailEnd/>
          </a:ln>
          <a:effectLst/>
        </p:spPr>
      </p:pic>
      <p:sp>
        <p:nvSpPr>
          <p:cNvPr id="5" name="投影片編號版面配置區 4"/>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 xmlns:p14="http://schemas.microsoft.com/office/powerpoint/2010/main" val="3697985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3200" dirty="0"/>
              <a:t>Dynamic </a:t>
            </a:r>
            <a:r>
              <a:rPr lang="en-US" altLang="zh-TW" sz="3200" dirty="0" smtClean="0"/>
              <a:t>Physical Memory Allocation </a:t>
            </a:r>
            <a:r>
              <a:rPr lang="en-US" altLang="zh-TW" sz="3200" dirty="0"/>
              <a:t>to G</a:t>
            </a:r>
            <a:r>
              <a:rPr lang="en-US" altLang="zh-TW" sz="3200" dirty="0" smtClean="0"/>
              <a:t>uest</a:t>
            </a:r>
            <a:endParaRPr lang="zh-TW" altLang="en-US" sz="3200" dirty="0"/>
          </a:p>
        </p:txBody>
      </p:sp>
      <p:sp>
        <p:nvSpPr>
          <p:cNvPr id="4" name="頁尾版面配置區 3"/>
          <p:cNvSpPr>
            <a:spLocks noGrp="1"/>
          </p:cNvSpPr>
          <p:nvPr>
            <p:ph type="ftr" sz="quarter" idx="11"/>
          </p:nvPr>
        </p:nvSpPr>
        <p:spPr/>
        <p:txBody>
          <a:bodyPr/>
          <a:lstStyle/>
          <a:p>
            <a:endParaRPr lang="zh-TW" altLang="en-US"/>
          </a:p>
        </p:txBody>
      </p:sp>
      <p:sp>
        <p:nvSpPr>
          <p:cNvPr id="5" name="矩形 4"/>
          <p:cNvSpPr/>
          <p:nvPr/>
        </p:nvSpPr>
        <p:spPr>
          <a:xfrm>
            <a:off x="1907704" y="2744924"/>
            <a:ext cx="1296144" cy="208823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Guest</a:t>
            </a:r>
          </a:p>
          <a:p>
            <a:pPr algn="ctr"/>
            <a:r>
              <a:rPr lang="en-US" altLang="zh-TW" dirty="0" smtClean="0">
                <a:solidFill>
                  <a:schemeClr val="tx1"/>
                </a:solidFill>
              </a:rPr>
              <a:t>Physical</a:t>
            </a:r>
          </a:p>
          <a:p>
            <a:pPr algn="ctr"/>
            <a:r>
              <a:rPr lang="en-US" altLang="zh-TW" dirty="0" smtClean="0">
                <a:solidFill>
                  <a:schemeClr val="tx1"/>
                </a:solidFill>
              </a:rPr>
              <a:t>Memory</a:t>
            </a:r>
            <a:endParaRPr lang="zh-TW" altLang="en-US" dirty="0">
              <a:solidFill>
                <a:schemeClr val="tx1"/>
              </a:solidFill>
            </a:endParaRPr>
          </a:p>
        </p:txBody>
      </p:sp>
      <p:sp>
        <p:nvSpPr>
          <p:cNvPr id="6" name="矩形 5"/>
          <p:cNvSpPr/>
          <p:nvPr/>
        </p:nvSpPr>
        <p:spPr>
          <a:xfrm>
            <a:off x="4067944" y="2348880"/>
            <a:ext cx="1296144" cy="2880320"/>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Host</a:t>
            </a:r>
          </a:p>
          <a:p>
            <a:pPr algn="ctr"/>
            <a:r>
              <a:rPr lang="en-US" altLang="zh-TW" dirty="0" smtClean="0">
                <a:solidFill>
                  <a:schemeClr val="tx1"/>
                </a:solidFill>
              </a:rPr>
              <a:t>Virtual</a:t>
            </a:r>
          </a:p>
          <a:p>
            <a:pPr algn="ctr"/>
            <a:r>
              <a:rPr lang="en-US" altLang="zh-TW" dirty="0" smtClean="0">
                <a:solidFill>
                  <a:schemeClr val="tx1"/>
                </a:solidFill>
              </a:rPr>
              <a:t>Memory</a:t>
            </a:r>
            <a:endParaRPr lang="zh-TW" altLang="en-US" dirty="0">
              <a:solidFill>
                <a:schemeClr val="tx1"/>
              </a:solidFill>
            </a:endParaRPr>
          </a:p>
        </p:txBody>
      </p:sp>
      <p:sp>
        <p:nvSpPr>
          <p:cNvPr id="7" name="矩形 6"/>
          <p:cNvSpPr/>
          <p:nvPr/>
        </p:nvSpPr>
        <p:spPr>
          <a:xfrm>
            <a:off x="6300192" y="2672916"/>
            <a:ext cx="1296144" cy="2232248"/>
          </a:xfrm>
          <a:prstGeom prst="rect">
            <a:avLst/>
          </a:prstGeom>
          <a:solidFill>
            <a:schemeClr val="accent2">
              <a:lumMod val="20000"/>
              <a:lumOff val="80000"/>
            </a:schemeClr>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rPr>
              <a:t>Host</a:t>
            </a:r>
          </a:p>
          <a:p>
            <a:pPr algn="ctr"/>
            <a:r>
              <a:rPr lang="en-US" altLang="zh-TW" dirty="0" smtClean="0">
                <a:solidFill>
                  <a:schemeClr val="tx1"/>
                </a:solidFill>
              </a:rPr>
              <a:t>Physical</a:t>
            </a:r>
          </a:p>
          <a:p>
            <a:pPr algn="ctr"/>
            <a:r>
              <a:rPr lang="en-US" altLang="zh-TW" dirty="0" smtClean="0">
                <a:solidFill>
                  <a:schemeClr val="tx1"/>
                </a:solidFill>
              </a:rPr>
              <a:t>Memory</a:t>
            </a:r>
            <a:endParaRPr lang="zh-TW" altLang="en-US" dirty="0">
              <a:solidFill>
                <a:schemeClr val="tx1"/>
              </a:solidFill>
            </a:endParaRPr>
          </a:p>
        </p:txBody>
      </p:sp>
      <p:sp>
        <p:nvSpPr>
          <p:cNvPr id="8" name="矩形 7"/>
          <p:cNvSpPr/>
          <p:nvPr/>
        </p:nvSpPr>
        <p:spPr>
          <a:xfrm>
            <a:off x="1907704" y="2924944"/>
            <a:ext cx="1296144" cy="360040"/>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矩形 8"/>
          <p:cNvSpPr/>
          <p:nvPr/>
        </p:nvSpPr>
        <p:spPr>
          <a:xfrm>
            <a:off x="4067944" y="4545124"/>
            <a:ext cx="1296144" cy="360040"/>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0" name="矩形 9"/>
          <p:cNvSpPr/>
          <p:nvPr/>
        </p:nvSpPr>
        <p:spPr>
          <a:xfrm>
            <a:off x="6300192" y="4283424"/>
            <a:ext cx="1296144" cy="360040"/>
          </a:xfrm>
          <a:prstGeom prst="rect">
            <a:avLst/>
          </a:prstGeom>
          <a:solidFill>
            <a:schemeClr val="bg1">
              <a:lumMod val="85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cxnSp>
        <p:nvCxnSpPr>
          <p:cNvPr id="12" name="直線接點 11"/>
          <p:cNvCxnSpPr/>
          <p:nvPr/>
        </p:nvCxnSpPr>
        <p:spPr>
          <a:xfrm>
            <a:off x="3203848" y="2924944"/>
            <a:ext cx="864096" cy="1620180"/>
          </a:xfrm>
          <a:prstGeom prst="line">
            <a:avLst/>
          </a:prstGeom>
        </p:spPr>
        <p:style>
          <a:lnRef idx="1">
            <a:schemeClr val="dk1"/>
          </a:lnRef>
          <a:fillRef idx="0">
            <a:schemeClr val="dk1"/>
          </a:fillRef>
          <a:effectRef idx="0">
            <a:schemeClr val="dk1"/>
          </a:effectRef>
          <a:fontRef idx="minor">
            <a:schemeClr val="tx1"/>
          </a:fontRef>
        </p:style>
      </p:cxnSp>
      <p:cxnSp>
        <p:nvCxnSpPr>
          <p:cNvPr id="13" name="直線接點 12"/>
          <p:cNvCxnSpPr/>
          <p:nvPr/>
        </p:nvCxnSpPr>
        <p:spPr>
          <a:xfrm>
            <a:off x="3203848" y="3284984"/>
            <a:ext cx="864096" cy="1620180"/>
          </a:xfrm>
          <a:prstGeom prst="line">
            <a:avLst/>
          </a:prstGeom>
        </p:spPr>
        <p:style>
          <a:lnRef idx="1">
            <a:schemeClr val="dk1"/>
          </a:lnRef>
          <a:fillRef idx="0">
            <a:schemeClr val="dk1"/>
          </a:fillRef>
          <a:effectRef idx="0">
            <a:schemeClr val="dk1"/>
          </a:effectRef>
          <a:fontRef idx="minor">
            <a:schemeClr val="tx1"/>
          </a:fontRef>
        </p:style>
      </p:cxnSp>
      <p:cxnSp>
        <p:nvCxnSpPr>
          <p:cNvPr id="16" name="直線接點 15"/>
          <p:cNvCxnSpPr/>
          <p:nvPr/>
        </p:nvCxnSpPr>
        <p:spPr>
          <a:xfrm flipV="1">
            <a:off x="5364088" y="4283424"/>
            <a:ext cx="936104" cy="261700"/>
          </a:xfrm>
          <a:prstGeom prst="line">
            <a:avLst/>
          </a:prstGeom>
        </p:spPr>
        <p:style>
          <a:lnRef idx="1">
            <a:schemeClr val="dk1"/>
          </a:lnRef>
          <a:fillRef idx="0">
            <a:schemeClr val="dk1"/>
          </a:fillRef>
          <a:effectRef idx="0">
            <a:schemeClr val="dk1"/>
          </a:effectRef>
          <a:fontRef idx="minor">
            <a:schemeClr val="tx1"/>
          </a:fontRef>
        </p:style>
      </p:cxnSp>
      <p:cxnSp>
        <p:nvCxnSpPr>
          <p:cNvPr id="19" name="直線接點 18"/>
          <p:cNvCxnSpPr/>
          <p:nvPr/>
        </p:nvCxnSpPr>
        <p:spPr>
          <a:xfrm flipV="1">
            <a:off x="5364088" y="4639046"/>
            <a:ext cx="936104" cy="261700"/>
          </a:xfrm>
          <a:prstGeom prst="line">
            <a:avLst/>
          </a:prstGeom>
        </p:spPr>
        <p:style>
          <a:lnRef idx="1">
            <a:schemeClr val="dk1"/>
          </a:lnRef>
          <a:fillRef idx="0">
            <a:schemeClr val="dk1"/>
          </a:fillRef>
          <a:effectRef idx="0">
            <a:schemeClr val="dk1"/>
          </a:effectRef>
          <a:fontRef idx="minor">
            <a:schemeClr val="tx1"/>
          </a:fontRef>
        </p:style>
      </p:cxnSp>
      <p:sp>
        <p:nvSpPr>
          <p:cNvPr id="20" name="文字方塊 19"/>
          <p:cNvSpPr txBox="1"/>
          <p:nvPr/>
        </p:nvSpPr>
        <p:spPr>
          <a:xfrm>
            <a:off x="1682511" y="5445224"/>
            <a:ext cx="6138219" cy="369332"/>
          </a:xfrm>
          <a:prstGeom prst="rect">
            <a:avLst/>
          </a:prstGeom>
          <a:noFill/>
        </p:spPr>
        <p:txBody>
          <a:bodyPr wrap="none" rtlCol="0">
            <a:spAutoFit/>
          </a:bodyPr>
          <a:lstStyle/>
          <a:p>
            <a:r>
              <a:rPr lang="en-US" altLang="zh-TW" b="1" dirty="0"/>
              <a:t>G</a:t>
            </a:r>
            <a:r>
              <a:rPr lang="en-US" altLang="zh-TW" b="1" dirty="0" smtClean="0"/>
              <a:t>uest physical memory pages are allocated dynamically at runtime.</a:t>
            </a:r>
            <a:endParaRPr lang="zh-TW" altLang="en-US" b="1" dirty="0"/>
          </a:p>
        </p:txBody>
      </p:sp>
    </p:spTree>
    <p:extLst>
      <p:ext uri="{BB962C8B-B14F-4D97-AF65-F5344CB8AC3E}">
        <p14:creationId xmlns="" xmlns:p14="http://schemas.microsoft.com/office/powerpoint/2010/main" val="4006352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Virtualization </a:t>
            </a:r>
            <a:endParaRPr lang="en-US" dirty="0"/>
          </a:p>
        </p:txBody>
      </p:sp>
      <p:sp>
        <p:nvSpPr>
          <p:cNvPr id="3" name="Content Placeholder 2"/>
          <p:cNvSpPr>
            <a:spLocks noGrp="1"/>
          </p:cNvSpPr>
          <p:nvPr>
            <p:ph idx="1"/>
          </p:nvPr>
        </p:nvSpPr>
        <p:spPr>
          <a:xfrm>
            <a:off x="457200" y="1219201"/>
            <a:ext cx="8229600" cy="3581400"/>
          </a:xfrm>
        </p:spPr>
        <p:txBody>
          <a:bodyPr>
            <a:normAutofit/>
          </a:bodyPr>
          <a:lstStyle/>
          <a:p>
            <a:r>
              <a:rPr lang="en-US" sz="1800" dirty="0" smtClean="0"/>
              <a:t>Minimize hardware costs (</a:t>
            </a:r>
            <a:r>
              <a:rPr lang="en-US" sz="1800" dirty="0" err="1" smtClean="0"/>
              <a:t>CapEx</a:t>
            </a:r>
            <a:r>
              <a:rPr lang="en-US" sz="1800" dirty="0" smtClean="0"/>
              <a:t>) Multiple virtual servers on one physical hardware</a:t>
            </a:r>
          </a:p>
          <a:p>
            <a:r>
              <a:rPr lang="en-US" sz="1800" dirty="0" smtClean="0"/>
              <a:t>Easily move VMs to other data centers</a:t>
            </a:r>
          </a:p>
          <a:p>
            <a:pPr lvl="1"/>
            <a:r>
              <a:rPr lang="en-US" sz="1600" dirty="0" smtClean="0"/>
              <a:t>Provide disaster recovery. Hardware maintenance.</a:t>
            </a:r>
          </a:p>
          <a:p>
            <a:pPr lvl="1"/>
            <a:r>
              <a:rPr lang="en-US" sz="1600" dirty="0" smtClean="0"/>
              <a:t>Follow the sun (active users) or follow the moon (cheap power)</a:t>
            </a:r>
          </a:p>
          <a:p>
            <a:r>
              <a:rPr lang="en-US" sz="1800" dirty="0" smtClean="0"/>
              <a:t>Consolidate idle workloads. Usage is </a:t>
            </a:r>
            <a:r>
              <a:rPr lang="en-US" sz="1800" dirty="0" err="1" smtClean="0"/>
              <a:t>bursty</a:t>
            </a:r>
            <a:r>
              <a:rPr lang="en-US" sz="1800" dirty="0" smtClean="0"/>
              <a:t> and asynchronous. Increase device utilization</a:t>
            </a:r>
          </a:p>
          <a:p>
            <a:r>
              <a:rPr lang="en-US" sz="1800" dirty="0" smtClean="0"/>
              <a:t>Conserve power Free up unused physical resources</a:t>
            </a:r>
          </a:p>
          <a:p>
            <a:r>
              <a:rPr lang="en-US" sz="1800" dirty="0" smtClean="0"/>
              <a:t>Easier automation (Lower </a:t>
            </a:r>
            <a:r>
              <a:rPr lang="en-US" sz="1800" dirty="0" err="1" smtClean="0"/>
              <a:t>OpEx</a:t>
            </a:r>
            <a:r>
              <a:rPr lang="en-US" sz="1800" dirty="0" smtClean="0"/>
              <a:t>) Simplified provisioning - administration of hardware and software</a:t>
            </a:r>
          </a:p>
          <a:p>
            <a:r>
              <a:rPr lang="en-US" sz="1800" dirty="0" smtClean="0"/>
              <a:t>Scalability and Flexibility: Multiple operating systems</a:t>
            </a:r>
          </a:p>
        </p:txBody>
      </p:sp>
      <p:sp>
        <p:nvSpPr>
          <p:cNvPr id="4" name="TextBox 3"/>
          <p:cNvSpPr txBox="1"/>
          <p:nvPr/>
        </p:nvSpPr>
        <p:spPr>
          <a:xfrm>
            <a:off x="2971800" y="4724400"/>
            <a:ext cx="5334000"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000" dirty="0" smtClean="0"/>
              <a:t>• Enhanced utilization of resources </a:t>
            </a:r>
          </a:p>
          <a:p>
            <a:r>
              <a:rPr lang="en-US" sz="2000" dirty="0" smtClean="0"/>
              <a:t>• Better availability for company applications</a:t>
            </a:r>
            <a:br>
              <a:rPr lang="en-US" sz="2000" dirty="0" smtClean="0"/>
            </a:br>
            <a:r>
              <a:rPr lang="en-US" sz="2000" dirty="0" smtClean="0"/>
              <a:t>• Lower maintenance costs</a:t>
            </a:r>
            <a:br>
              <a:rPr lang="en-US" sz="2000" dirty="0" smtClean="0"/>
            </a:br>
            <a:r>
              <a:rPr lang="en-US" sz="2000" dirty="0" smtClean="0"/>
              <a:t>• Lesser personnel needed for the IT department</a:t>
            </a: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 of Virtualization</a:t>
            </a:r>
            <a:endParaRPr lang="en-US" dirty="0"/>
          </a:p>
        </p:txBody>
      </p:sp>
      <p:sp>
        <p:nvSpPr>
          <p:cNvPr id="3" name="Content Placeholder 2"/>
          <p:cNvSpPr>
            <a:spLocks noGrp="1"/>
          </p:cNvSpPr>
          <p:nvPr>
            <p:ph idx="1"/>
          </p:nvPr>
        </p:nvSpPr>
        <p:spPr>
          <a:xfrm>
            <a:off x="457200" y="1066800"/>
            <a:ext cx="8229600" cy="3810000"/>
          </a:xfrm>
        </p:spPr>
        <p:txBody>
          <a:bodyPr>
            <a:normAutofit/>
          </a:bodyPr>
          <a:lstStyle/>
          <a:p>
            <a:r>
              <a:rPr lang="en-US" dirty="0" smtClean="0"/>
              <a:t>Pitfall 1: Failing to Track Virtual to Physical  Communications</a:t>
            </a:r>
          </a:p>
          <a:p>
            <a:pPr lvl="1"/>
            <a:r>
              <a:rPr lang="en-US" dirty="0" smtClean="0"/>
              <a:t>Managing across the physical and virtual domains is very Difficult–it requires “human” correlation.</a:t>
            </a:r>
          </a:p>
          <a:p>
            <a:pPr lvl="1"/>
            <a:r>
              <a:rPr lang="en-US" dirty="0" smtClean="0"/>
              <a:t>The VM may have been used to test something and then was shut down or it may have been migrated to another server making it very difficult to know which virtual workloads are running on which physical servers. </a:t>
            </a:r>
          </a:p>
          <a:p>
            <a:pPr lvl="1"/>
            <a:r>
              <a:rPr lang="en-US" dirty="0" smtClean="0"/>
              <a:t>Effective management of virtual environments requires a deeper understanding of the interplay between the physical and virtual environments</a:t>
            </a:r>
          </a:p>
        </p:txBody>
      </p:sp>
      <p:pic>
        <p:nvPicPr>
          <p:cNvPr id="4098" name="Picture 2"/>
          <p:cNvPicPr>
            <a:picLocks noChangeAspect="1" noChangeArrowheads="1"/>
          </p:cNvPicPr>
          <p:nvPr/>
        </p:nvPicPr>
        <p:blipFill>
          <a:blip r:embed="rId2"/>
          <a:srcRect/>
          <a:stretch>
            <a:fillRect/>
          </a:stretch>
        </p:blipFill>
        <p:spPr bwMode="auto">
          <a:xfrm>
            <a:off x="1752600" y="4876800"/>
            <a:ext cx="6810375" cy="1609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 of Virtualization</a:t>
            </a:r>
            <a:endParaRPr lang="en-US" dirty="0"/>
          </a:p>
        </p:txBody>
      </p:sp>
      <p:sp>
        <p:nvSpPr>
          <p:cNvPr id="3" name="Content Placeholder 2"/>
          <p:cNvSpPr>
            <a:spLocks noGrp="1"/>
          </p:cNvSpPr>
          <p:nvPr>
            <p:ph idx="1"/>
          </p:nvPr>
        </p:nvSpPr>
        <p:spPr>
          <a:xfrm>
            <a:off x="457200" y="1066800"/>
            <a:ext cx="8229600" cy="2209800"/>
          </a:xfrm>
        </p:spPr>
        <p:txBody>
          <a:bodyPr>
            <a:normAutofit/>
          </a:bodyPr>
          <a:lstStyle/>
          <a:p>
            <a:r>
              <a:rPr lang="en-US" dirty="0" smtClean="0"/>
              <a:t>Pitfall 2: Disregarding Critical Inter-VM Communications</a:t>
            </a:r>
          </a:p>
          <a:p>
            <a:pPr lvl="1"/>
            <a:r>
              <a:rPr lang="en-US" dirty="0" smtClean="0"/>
              <a:t>Inter - VM communications are invisible to legacy management software and even most new management software.</a:t>
            </a:r>
          </a:p>
          <a:p>
            <a:pPr lvl="1"/>
            <a:r>
              <a:rPr lang="en-US" dirty="0" smtClean="0"/>
              <a:t>Even VMware’s </a:t>
            </a:r>
            <a:r>
              <a:rPr lang="en-US" dirty="0" err="1" smtClean="0"/>
              <a:t>vCenter</a:t>
            </a:r>
            <a:r>
              <a:rPr lang="en-US" dirty="0" smtClean="0"/>
              <a:t> for managing individual VMs doesn’t show VM to VM communications.</a:t>
            </a:r>
          </a:p>
        </p:txBody>
      </p:sp>
      <p:pic>
        <p:nvPicPr>
          <p:cNvPr id="5122" name="Picture 2"/>
          <p:cNvPicPr>
            <a:picLocks noChangeAspect="1" noChangeArrowheads="1"/>
          </p:cNvPicPr>
          <p:nvPr/>
        </p:nvPicPr>
        <p:blipFill>
          <a:blip r:embed="rId2"/>
          <a:srcRect/>
          <a:stretch>
            <a:fillRect/>
          </a:stretch>
        </p:blipFill>
        <p:spPr bwMode="auto">
          <a:xfrm>
            <a:off x="762000" y="2971800"/>
            <a:ext cx="7421996" cy="2834640"/>
          </a:xfrm>
          <a:prstGeom prst="rect">
            <a:avLst/>
          </a:prstGeom>
          <a:noFill/>
          <a:ln w="9525">
            <a:noFill/>
            <a:miter lim="800000"/>
            <a:headEnd/>
            <a:tailEnd/>
          </a:ln>
          <a:effectLst/>
        </p:spPr>
      </p:pic>
      <p:sp>
        <p:nvSpPr>
          <p:cNvPr id="6" name="TextBox 5"/>
          <p:cNvSpPr txBox="1"/>
          <p:nvPr/>
        </p:nvSpPr>
        <p:spPr>
          <a:xfrm>
            <a:off x="1447800" y="5791200"/>
            <a:ext cx="6096000" cy="369332"/>
          </a:xfrm>
          <a:prstGeom prst="rect">
            <a:avLst/>
          </a:prstGeom>
          <a:noFill/>
        </p:spPr>
        <p:txBody>
          <a:bodyPr wrap="square" rtlCol="0">
            <a:spAutoFit/>
          </a:bodyPr>
          <a:lstStyle/>
          <a:p>
            <a:r>
              <a:rPr lang="en-US" dirty="0" smtClean="0"/>
              <a:t>The </a:t>
            </a:r>
            <a:r>
              <a:rPr lang="en-US" dirty="0" err="1" smtClean="0"/>
              <a:t>vSwitch</a:t>
            </a:r>
            <a:r>
              <a:rPr lang="en-US" dirty="0" smtClean="0"/>
              <a:t> spans both the virtual and physical environments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Pitfalls of Virtualization</a:t>
            </a:r>
            <a:endParaRPr lang="en-US" dirty="0"/>
          </a:p>
        </p:txBody>
      </p:sp>
      <p:sp>
        <p:nvSpPr>
          <p:cNvPr id="3" name="Content Placeholder 2"/>
          <p:cNvSpPr>
            <a:spLocks noGrp="1"/>
          </p:cNvSpPr>
          <p:nvPr>
            <p:ph idx="1"/>
          </p:nvPr>
        </p:nvSpPr>
        <p:spPr>
          <a:xfrm>
            <a:off x="381000" y="914400"/>
            <a:ext cx="5715000" cy="5562600"/>
          </a:xfrm>
        </p:spPr>
        <p:txBody>
          <a:bodyPr>
            <a:normAutofit fontScale="92500" lnSpcReduction="20000"/>
          </a:bodyPr>
          <a:lstStyle/>
          <a:p>
            <a:r>
              <a:rPr lang="en-US" dirty="0" smtClean="0"/>
              <a:t>Pitfall 2: </a:t>
            </a:r>
            <a:r>
              <a:rPr lang="en-US" b="1" dirty="0" smtClean="0"/>
              <a:t>Assuming IP Storage Configuration is “Plug and Play”</a:t>
            </a:r>
            <a:endParaRPr lang="en-US" dirty="0" smtClean="0"/>
          </a:p>
          <a:p>
            <a:pPr lvl="1"/>
            <a:r>
              <a:rPr lang="en-US" dirty="0" smtClean="0"/>
              <a:t>The ability to move a virtual workload creates a tremendous amount of flexibility for organizations. VM mobility allows IT departments to move a workload, in real time, in the event of a disaster, for maintenance purposes or for performance. </a:t>
            </a:r>
          </a:p>
          <a:p>
            <a:pPr lvl="1"/>
            <a:r>
              <a:rPr lang="en-US" dirty="0" smtClean="0"/>
              <a:t>However, when the workload moves, network configurations and storage must adapt to the moving VM workload.</a:t>
            </a:r>
          </a:p>
          <a:p>
            <a:pPr lvl="1"/>
            <a:r>
              <a:rPr lang="en-US" dirty="0" smtClean="0"/>
              <a:t>Establishing network configuration parameters that work properly in this environment is difficult.</a:t>
            </a:r>
          </a:p>
          <a:p>
            <a:pPr lvl="1"/>
            <a:r>
              <a:rPr lang="en-US" dirty="0" smtClean="0"/>
              <a:t>Unfortunately mapping VMs to storage is extremely complex and the adoption of IP based storage is accelerating this complexity.</a:t>
            </a:r>
          </a:p>
          <a:p>
            <a:pPr lvl="1"/>
            <a:r>
              <a:rPr lang="en-US" dirty="0" smtClean="0"/>
              <a:t>When a VM is moved, performance can suffer immensely and immediately due to a </a:t>
            </a:r>
            <a:r>
              <a:rPr lang="en-US" dirty="0" err="1" smtClean="0"/>
              <a:t>mis</a:t>
            </a:r>
            <a:r>
              <a:rPr lang="en-US" dirty="0" smtClean="0"/>
              <a:t>-configuration of storage resources for the new VM location.</a:t>
            </a:r>
          </a:p>
        </p:txBody>
      </p:sp>
      <p:pic>
        <p:nvPicPr>
          <p:cNvPr id="6146" name="Picture 2"/>
          <p:cNvPicPr>
            <a:picLocks noChangeAspect="1" noChangeArrowheads="1"/>
          </p:cNvPicPr>
          <p:nvPr/>
        </p:nvPicPr>
        <p:blipFill>
          <a:blip r:embed="rId2"/>
          <a:srcRect/>
          <a:stretch>
            <a:fillRect/>
          </a:stretch>
        </p:blipFill>
        <p:spPr bwMode="auto">
          <a:xfrm>
            <a:off x="6324600" y="1066800"/>
            <a:ext cx="2819400" cy="2828925"/>
          </a:xfrm>
          <a:prstGeom prst="rect">
            <a:avLst/>
          </a:prstGeom>
          <a:noFill/>
          <a:ln w="9525">
            <a:noFill/>
            <a:miter lim="800000"/>
            <a:headEnd/>
            <a:tailEnd/>
          </a:ln>
          <a:effectLst/>
        </p:spPr>
      </p:pic>
      <p:sp>
        <p:nvSpPr>
          <p:cNvPr id="6" name="TextBox 5"/>
          <p:cNvSpPr txBox="1"/>
          <p:nvPr/>
        </p:nvSpPr>
        <p:spPr>
          <a:xfrm>
            <a:off x="6172200" y="4191000"/>
            <a:ext cx="2667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t>Virtualization creates additional storage</a:t>
            </a:r>
            <a:br>
              <a:rPr lang="en-US" dirty="0" smtClean="0"/>
            </a:br>
            <a:r>
              <a:rPr lang="en-US" dirty="0" smtClean="0"/>
              <a:t>complexity – especially when VMs start moving…</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Pitfalls of Virtualization</a:t>
            </a:r>
            <a:endParaRPr lang="en-US" dirty="0"/>
          </a:p>
        </p:txBody>
      </p:sp>
      <p:sp>
        <p:nvSpPr>
          <p:cNvPr id="3" name="Content Placeholder 2"/>
          <p:cNvSpPr>
            <a:spLocks noGrp="1"/>
          </p:cNvSpPr>
          <p:nvPr>
            <p:ph idx="1"/>
          </p:nvPr>
        </p:nvSpPr>
        <p:spPr>
          <a:xfrm>
            <a:off x="457200" y="1066800"/>
            <a:ext cx="8229600" cy="3352800"/>
          </a:xfrm>
        </p:spPr>
        <p:txBody>
          <a:bodyPr>
            <a:normAutofit lnSpcReduction="10000"/>
          </a:bodyPr>
          <a:lstStyle/>
          <a:p>
            <a:r>
              <a:rPr lang="en-US" b="1" dirty="0" smtClean="0"/>
              <a:t>Pitfall 4: Keeping Status Quo Service management -Support Techniques</a:t>
            </a:r>
          </a:p>
          <a:p>
            <a:pPr lvl="1"/>
            <a:r>
              <a:rPr lang="en-US" dirty="0" smtClean="0"/>
              <a:t>75% of problems are reported by end-users through the service desk, not having been detected by infrastructure management solutions.</a:t>
            </a:r>
          </a:p>
          <a:p>
            <a:pPr lvl="1"/>
            <a:r>
              <a:rPr lang="en-US" dirty="0" smtClean="0"/>
              <a:t>No matter how big the cost savings is for a VM deployment, it can all be for naught if the end-user experience with their applications suffers.</a:t>
            </a:r>
          </a:p>
          <a:p>
            <a:pPr lvl="1"/>
            <a:r>
              <a:rPr lang="en-US" dirty="0" smtClean="0"/>
              <a:t>If users are no longer able to do their jobs effectively because of poor application performance, the company will suffer</a:t>
            </a:r>
            <a:endParaRPr lang="en-US"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Pitfalls of Virtualization</a:t>
            </a:r>
            <a:endParaRPr lang="en-US" dirty="0"/>
          </a:p>
        </p:txBody>
      </p:sp>
      <p:sp>
        <p:nvSpPr>
          <p:cNvPr id="3" name="Content Placeholder 2"/>
          <p:cNvSpPr>
            <a:spLocks noGrp="1"/>
          </p:cNvSpPr>
          <p:nvPr>
            <p:ph idx="1"/>
          </p:nvPr>
        </p:nvSpPr>
        <p:spPr>
          <a:xfrm>
            <a:off x="457200" y="762000"/>
            <a:ext cx="8458200" cy="4419600"/>
          </a:xfrm>
        </p:spPr>
        <p:txBody>
          <a:bodyPr>
            <a:noAutofit/>
          </a:bodyPr>
          <a:lstStyle/>
          <a:p>
            <a:r>
              <a:rPr lang="en-US" sz="1800" b="1" dirty="0" smtClean="0"/>
              <a:t>Pitfall 5: Centering Focus only on Your VDI Ecosystem</a:t>
            </a:r>
          </a:p>
          <a:p>
            <a:pPr lvl="1"/>
            <a:r>
              <a:rPr lang="en-US" sz="1600" dirty="0" smtClean="0"/>
              <a:t>If you are implementing VDI (virtual desktop infrastructure or just virtual desktops), you have to look beyond the ecosystem required to implement VDI to everything sharing anything with your VDI implementation. </a:t>
            </a:r>
          </a:p>
          <a:p>
            <a:pPr lvl="1"/>
            <a:r>
              <a:rPr lang="en-US" sz="1600" dirty="0" smtClean="0"/>
              <a:t>Why? Because your end-users’ desktop experience is over a shared infrastructure – and their experience will be impacted by everything communicating on that shared infrastructure.</a:t>
            </a:r>
          </a:p>
          <a:p>
            <a:pPr lvl="1"/>
            <a:r>
              <a:rPr lang="en-US" sz="1600" dirty="0" smtClean="0"/>
              <a:t>VDI splits an end-user desktop into three or more distinct entities – all of which can be adversely affected by something unexpected.</a:t>
            </a:r>
          </a:p>
          <a:p>
            <a:pPr lvl="2"/>
            <a:r>
              <a:rPr lang="en-US" sz="1400" dirty="0" smtClean="0"/>
              <a:t>The monitor and thin client on a physical network that you interact with</a:t>
            </a:r>
          </a:p>
          <a:p>
            <a:pPr lvl="2"/>
            <a:r>
              <a:rPr lang="en-US" sz="1400" dirty="0" smtClean="0"/>
              <a:t>The virtual desktop (VM ) in a data center running the desktop OS and office type applications</a:t>
            </a:r>
          </a:p>
          <a:p>
            <a:pPr lvl="2"/>
            <a:r>
              <a:rPr lang="en-US" sz="1400" dirty="0" smtClean="0"/>
              <a:t>The network storage array which stores the files of data that used to be on your desktop and are now separate from the VM</a:t>
            </a:r>
          </a:p>
          <a:p>
            <a:pPr lvl="1"/>
            <a:r>
              <a:rPr lang="en-US" sz="1600" dirty="0" smtClean="0"/>
              <a:t>These three entities communicate with each other over your shared network – continuously – with potentially disastrous results due to resource conflicts. </a:t>
            </a:r>
            <a:endParaRPr lang="en-US" sz="1600" b="1" dirty="0" smtClean="0"/>
          </a:p>
        </p:txBody>
      </p:sp>
      <p:pic>
        <p:nvPicPr>
          <p:cNvPr id="7170" name="Picture 2"/>
          <p:cNvPicPr>
            <a:picLocks noChangeAspect="1" noChangeArrowheads="1"/>
          </p:cNvPicPr>
          <p:nvPr/>
        </p:nvPicPr>
        <p:blipFill>
          <a:blip r:embed="rId2"/>
          <a:srcRect/>
          <a:stretch>
            <a:fillRect/>
          </a:stretch>
        </p:blipFill>
        <p:spPr bwMode="auto">
          <a:xfrm>
            <a:off x="914400" y="5029200"/>
            <a:ext cx="7085838" cy="15544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35826</TotalTime>
  <Words>1671</Words>
  <Application>Microsoft Office PowerPoint</Application>
  <PresentationFormat>On-screen Show (4:3)</PresentationFormat>
  <Paragraphs>270</Paragraphs>
  <Slides>38</Slides>
  <Notes>5</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Sky</vt:lpstr>
      <vt:lpstr>Virtualization Technique</vt:lpstr>
      <vt:lpstr>Agenda</vt:lpstr>
      <vt:lpstr>Server Virtualization</vt:lpstr>
      <vt:lpstr>Advantages of Virtualization </vt:lpstr>
      <vt:lpstr>Pitfalls of Virtualization</vt:lpstr>
      <vt:lpstr>Pitfalls of Virtualization</vt:lpstr>
      <vt:lpstr>Pitfalls of Virtualization</vt:lpstr>
      <vt:lpstr>Pitfalls of Virtualization</vt:lpstr>
      <vt:lpstr>Pitfalls of Virtualization</vt:lpstr>
      <vt:lpstr>Virtualization Concept</vt:lpstr>
      <vt:lpstr>Level of Virtualization</vt:lpstr>
      <vt:lpstr>OS Virtualization</vt:lpstr>
      <vt:lpstr>Desktop Virtualization</vt:lpstr>
      <vt:lpstr>Client Virtualization (thin client)</vt:lpstr>
      <vt:lpstr>Application VIrtualization</vt:lpstr>
      <vt:lpstr>Service Virtualization</vt:lpstr>
      <vt:lpstr>User Experience Virtualization</vt:lpstr>
      <vt:lpstr>Parallel Virtual Machine</vt:lpstr>
      <vt:lpstr>VMware</vt:lpstr>
      <vt:lpstr>VMware Virtualization Stack</vt:lpstr>
      <vt:lpstr>VMware Major Products</vt:lpstr>
      <vt:lpstr>VMware GSX Server Architecture</vt:lpstr>
      <vt:lpstr>VMware ESX Server Architecture</vt:lpstr>
      <vt:lpstr>Xen</vt:lpstr>
      <vt:lpstr>Original Xen Architecture</vt:lpstr>
      <vt:lpstr>Hardware Assistance in Xen</vt:lpstr>
      <vt:lpstr>KVM</vt:lpstr>
      <vt:lpstr>KVM Full Virtualization</vt:lpstr>
      <vt:lpstr>IO Device Model in KVM</vt:lpstr>
      <vt:lpstr>IO Device Model in KVM</vt:lpstr>
      <vt:lpstr>Slide 31</vt:lpstr>
      <vt:lpstr>CPU Virtualization Overhead</vt:lpstr>
      <vt:lpstr>CPU Optimization Methods</vt:lpstr>
      <vt:lpstr>TLB/Cache Trap Optimization </vt:lpstr>
      <vt:lpstr>TLB/Cache Trap Optimization </vt:lpstr>
      <vt:lpstr>Memory Virtualization on X86</vt:lpstr>
      <vt:lpstr>Memory Virtualization on X86</vt:lpstr>
      <vt:lpstr>Dynamic Physical Memory Allocation to Guest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IaaS - Server Virtualization</dc:title>
  <dc:creator>cyhuang</dc:creator>
  <cp:lastModifiedBy>dellpc</cp:lastModifiedBy>
  <cp:revision>2496</cp:revision>
  <dcterms:created xsi:type="dcterms:W3CDTF">2006-08-16T00:00:00Z</dcterms:created>
  <dcterms:modified xsi:type="dcterms:W3CDTF">2016-06-21T11:38:39Z</dcterms:modified>
</cp:coreProperties>
</file>